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26"/>
  </p:notesMasterIdLst>
  <p:handoutMasterIdLst>
    <p:handoutMasterId r:id="rId27"/>
  </p:handoutMasterIdLst>
  <p:sldIdLst>
    <p:sldId id="594" r:id="rId2"/>
    <p:sldId id="562" r:id="rId3"/>
    <p:sldId id="567" r:id="rId4"/>
    <p:sldId id="573" r:id="rId5"/>
    <p:sldId id="574" r:id="rId6"/>
    <p:sldId id="576" r:id="rId7"/>
    <p:sldId id="577" r:id="rId8"/>
    <p:sldId id="578" r:id="rId9"/>
    <p:sldId id="579" r:id="rId10"/>
    <p:sldId id="595" r:id="rId11"/>
    <p:sldId id="580" r:id="rId12"/>
    <p:sldId id="581" r:id="rId13"/>
    <p:sldId id="582" r:id="rId14"/>
    <p:sldId id="583" r:id="rId15"/>
    <p:sldId id="584" r:id="rId16"/>
    <p:sldId id="585" r:id="rId17"/>
    <p:sldId id="586" r:id="rId18"/>
    <p:sldId id="593" r:id="rId19"/>
    <p:sldId id="587" r:id="rId20"/>
    <p:sldId id="588" r:id="rId21"/>
    <p:sldId id="589" r:id="rId22"/>
    <p:sldId id="590" r:id="rId23"/>
    <p:sldId id="591" r:id="rId24"/>
    <p:sldId id="592" r:id="rId25"/>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6E9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56"/>
    <p:restoredTop sz="70306" autoAdjust="0"/>
  </p:normalViewPr>
  <p:slideViewPr>
    <p:cSldViewPr>
      <p:cViewPr varScale="1">
        <p:scale>
          <a:sx n="90" d="100"/>
          <a:sy n="90" d="100"/>
        </p:scale>
        <p:origin x="2088" y="19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DBB81C-2E50-BF48-A4AE-72E7EA7AEDEB}" type="doc">
      <dgm:prSet loTypeId="urn:microsoft.com/office/officeart/2005/8/layout/default#1" loCatId="list" qsTypeId="urn:microsoft.com/office/officeart/2005/8/quickstyle/simple4" qsCatId="simple" csTypeId="urn:microsoft.com/office/officeart/2005/8/colors/accent1_2" csCatId="accent1" phldr="1"/>
      <dgm:spPr/>
      <dgm:t>
        <a:bodyPr/>
        <a:lstStyle/>
        <a:p>
          <a:endParaRPr lang="en-US"/>
        </a:p>
      </dgm:t>
    </dgm:pt>
    <dgm:pt modelId="{94BCFAB0-9BDD-6A4C-BDA3-38544E1BA07C}">
      <dgm:prSet phldrT="[Text]"/>
      <dgm:spPr>
        <a:solidFill>
          <a:schemeClr val="accent6"/>
        </a:solidFill>
      </dgm:spPr>
      <dgm:t>
        <a:bodyPr/>
        <a:lstStyle/>
        <a:p>
          <a:r>
            <a:rPr lang="en-US" dirty="0"/>
            <a:t>identifier</a:t>
          </a:r>
        </a:p>
      </dgm:t>
    </dgm:pt>
    <dgm:pt modelId="{181B9A04-3E97-AC4B-B0D3-45D2CFCF36F3}" type="parTrans" cxnId="{94B777FE-C758-B041-BF04-66700F503577}">
      <dgm:prSet/>
      <dgm:spPr/>
      <dgm:t>
        <a:bodyPr/>
        <a:lstStyle/>
        <a:p>
          <a:endParaRPr lang="en-US"/>
        </a:p>
      </dgm:t>
    </dgm:pt>
    <dgm:pt modelId="{1F5FEA36-125C-C546-BF17-E399976F0522}" type="sibTrans" cxnId="{94B777FE-C758-B041-BF04-66700F503577}">
      <dgm:prSet/>
      <dgm:spPr/>
      <dgm:t>
        <a:bodyPr/>
        <a:lstStyle/>
        <a:p>
          <a:endParaRPr lang="en-US"/>
        </a:p>
      </dgm:t>
    </dgm:pt>
    <dgm:pt modelId="{A22EA74F-013B-934F-81B5-A61D7773663C}">
      <dgm:prSet/>
      <dgm:spPr>
        <a:solidFill>
          <a:schemeClr val="accent3">
            <a:lumMod val="75000"/>
          </a:schemeClr>
        </a:solidFill>
      </dgm:spPr>
      <dgm:t>
        <a:bodyPr/>
        <a:lstStyle/>
        <a:p>
          <a:r>
            <a:rPr lang="en-US" dirty="0"/>
            <a:t>state</a:t>
          </a:r>
        </a:p>
      </dgm:t>
    </dgm:pt>
    <dgm:pt modelId="{11A75EB7-B46C-0F46-B791-946256687DF5}" type="parTrans" cxnId="{7B5E7862-2FCC-C04C-A1F7-1B7B624286CB}">
      <dgm:prSet/>
      <dgm:spPr/>
      <dgm:t>
        <a:bodyPr/>
        <a:lstStyle/>
        <a:p>
          <a:endParaRPr lang="en-US"/>
        </a:p>
      </dgm:t>
    </dgm:pt>
    <dgm:pt modelId="{D7C600B0-36F9-1942-89B4-6165C2B30ADA}" type="sibTrans" cxnId="{7B5E7862-2FCC-C04C-A1F7-1B7B624286CB}">
      <dgm:prSet/>
      <dgm:spPr/>
      <dgm:t>
        <a:bodyPr/>
        <a:lstStyle/>
        <a:p>
          <a:endParaRPr lang="en-US"/>
        </a:p>
      </dgm:t>
    </dgm:pt>
    <dgm:pt modelId="{E90F924F-9396-2442-BDA3-BF3934D5AB60}">
      <dgm:prSet/>
      <dgm:spPr/>
      <dgm:t>
        <a:bodyPr/>
        <a:lstStyle/>
        <a:p>
          <a:r>
            <a:rPr lang="en-US" dirty="0"/>
            <a:t>priority</a:t>
          </a:r>
        </a:p>
      </dgm:t>
    </dgm:pt>
    <dgm:pt modelId="{8C88B6AE-623E-C34E-BC73-D913467AE923}" type="parTrans" cxnId="{D11826D9-C42F-604B-A5FB-49F75F15EF21}">
      <dgm:prSet/>
      <dgm:spPr/>
      <dgm:t>
        <a:bodyPr/>
        <a:lstStyle/>
        <a:p>
          <a:endParaRPr lang="en-US"/>
        </a:p>
      </dgm:t>
    </dgm:pt>
    <dgm:pt modelId="{60E8B68D-DBEE-FC42-B8FF-A51F1633897F}" type="sibTrans" cxnId="{D11826D9-C42F-604B-A5FB-49F75F15EF21}">
      <dgm:prSet/>
      <dgm:spPr/>
      <dgm:t>
        <a:bodyPr/>
        <a:lstStyle/>
        <a:p>
          <a:endParaRPr lang="en-US"/>
        </a:p>
      </dgm:t>
    </dgm:pt>
    <dgm:pt modelId="{715CFDD4-B3DA-BE4A-9A9E-CD0BCBFEBF8C}">
      <dgm:prSet/>
      <dgm:spPr>
        <a:solidFill>
          <a:schemeClr val="accent2">
            <a:lumMod val="75000"/>
          </a:schemeClr>
        </a:solidFill>
      </dgm:spPr>
      <dgm:t>
        <a:bodyPr/>
        <a:lstStyle/>
        <a:p>
          <a:r>
            <a:rPr lang="en-US" dirty="0"/>
            <a:t>program counter</a:t>
          </a:r>
        </a:p>
      </dgm:t>
    </dgm:pt>
    <dgm:pt modelId="{6AF81781-7F0F-8049-A28E-7FEA6AB1332B}" type="parTrans" cxnId="{B62CBCC7-E483-3247-A54D-0B9E0E859E94}">
      <dgm:prSet/>
      <dgm:spPr/>
      <dgm:t>
        <a:bodyPr/>
        <a:lstStyle/>
        <a:p>
          <a:endParaRPr lang="en-US"/>
        </a:p>
      </dgm:t>
    </dgm:pt>
    <dgm:pt modelId="{3E9D0AA6-A96B-184D-B5F1-76679BE3EBAC}" type="sibTrans" cxnId="{B62CBCC7-E483-3247-A54D-0B9E0E859E94}">
      <dgm:prSet/>
      <dgm:spPr/>
      <dgm:t>
        <a:bodyPr/>
        <a:lstStyle/>
        <a:p>
          <a:endParaRPr lang="en-US"/>
        </a:p>
      </dgm:t>
    </dgm:pt>
    <dgm:pt modelId="{19C7F067-6540-364F-AF6B-A3236C627A2B}">
      <dgm:prSet/>
      <dgm:spPr>
        <a:solidFill>
          <a:srgbClr val="660066"/>
        </a:solidFill>
      </dgm:spPr>
      <dgm:t>
        <a:bodyPr/>
        <a:lstStyle/>
        <a:p>
          <a:r>
            <a:rPr lang="en-US"/>
            <a:t>memory pointers</a:t>
          </a:r>
          <a:endParaRPr lang="en-US" dirty="0"/>
        </a:p>
      </dgm:t>
    </dgm:pt>
    <dgm:pt modelId="{29284481-9978-CA4D-B013-AA4E7E29BA25}" type="parTrans" cxnId="{D3680B97-74C3-1E42-BC94-A82A050499ED}">
      <dgm:prSet/>
      <dgm:spPr/>
      <dgm:t>
        <a:bodyPr/>
        <a:lstStyle/>
        <a:p>
          <a:endParaRPr lang="en-US"/>
        </a:p>
      </dgm:t>
    </dgm:pt>
    <dgm:pt modelId="{A080CD70-E361-284F-9C78-74B99DD4BCB6}" type="sibTrans" cxnId="{D3680B97-74C3-1E42-BC94-A82A050499ED}">
      <dgm:prSet/>
      <dgm:spPr/>
      <dgm:t>
        <a:bodyPr/>
        <a:lstStyle/>
        <a:p>
          <a:endParaRPr lang="en-US"/>
        </a:p>
      </dgm:t>
    </dgm:pt>
    <dgm:pt modelId="{0C8479D2-2CDE-6B40-A71B-1E3405C8F018}">
      <dgm:prSet/>
      <dgm:spPr>
        <a:solidFill>
          <a:schemeClr val="tx1"/>
        </a:solidFill>
      </dgm:spPr>
      <dgm:t>
        <a:bodyPr/>
        <a:lstStyle/>
        <a:p>
          <a:r>
            <a:rPr lang="en-US"/>
            <a:t>context data</a:t>
          </a:r>
          <a:endParaRPr lang="en-US" dirty="0"/>
        </a:p>
      </dgm:t>
    </dgm:pt>
    <dgm:pt modelId="{B60EBA34-062E-F04E-BA3F-648E9A095B91}" type="parTrans" cxnId="{E94B71F2-E47D-5F42-8026-568B259FB73D}">
      <dgm:prSet/>
      <dgm:spPr/>
      <dgm:t>
        <a:bodyPr/>
        <a:lstStyle/>
        <a:p>
          <a:endParaRPr lang="en-US"/>
        </a:p>
      </dgm:t>
    </dgm:pt>
    <dgm:pt modelId="{BEFD6BE7-F3CB-CE4C-AC80-0CD3E62D3C67}" type="sibTrans" cxnId="{E94B71F2-E47D-5F42-8026-568B259FB73D}">
      <dgm:prSet/>
      <dgm:spPr/>
      <dgm:t>
        <a:bodyPr/>
        <a:lstStyle/>
        <a:p>
          <a:endParaRPr lang="en-US"/>
        </a:p>
      </dgm:t>
    </dgm:pt>
    <dgm:pt modelId="{582286A7-690C-4840-B35D-D2575D0CA780}">
      <dgm:prSet/>
      <dgm:spPr>
        <a:solidFill>
          <a:schemeClr val="tx2"/>
        </a:solidFill>
      </dgm:spPr>
      <dgm:t>
        <a:bodyPr/>
        <a:lstStyle/>
        <a:p>
          <a:r>
            <a:rPr lang="en-US" dirty="0"/>
            <a:t>I/O status information</a:t>
          </a:r>
        </a:p>
      </dgm:t>
    </dgm:pt>
    <dgm:pt modelId="{AB572F8D-D126-E24C-AF7D-C56801B4CDF1}" type="parTrans" cxnId="{32451E63-39E0-6746-A222-CACC7AF9EF8D}">
      <dgm:prSet/>
      <dgm:spPr/>
      <dgm:t>
        <a:bodyPr/>
        <a:lstStyle/>
        <a:p>
          <a:endParaRPr lang="en-US"/>
        </a:p>
      </dgm:t>
    </dgm:pt>
    <dgm:pt modelId="{0D8A5698-71EC-0B40-AA18-B8D55498C836}" type="sibTrans" cxnId="{32451E63-39E0-6746-A222-CACC7AF9EF8D}">
      <dgm:prSet/>
      <dgm:spPr/>
      <dgm:t>
        <a:bodyPr/>
        <a:lstStyle/>
        <a:p>
          <a:endParaRPr lang="en-US"/>
        </a:p>
      </dgm:t>
    </dgm:pt>
    <dgm:pt modelId="{B6242E29-052A-3A41-8102-2545FCCE8336}">
      <dgm:prSet/>
      <dgm:spPr>
        <a:solidFill>
          <a:schemeClr val="accent4">
            <a:lumMod val="75000"/>
          </a:schemeClr>
        </a:solidFill>
      </dgm:spPr>
      <dgm:t>
        <a:bodyPr/>
        <a:lstStyle/>
        <a:p>
          <a:r>
            <a:rPr lang="en-US"/>
            <a:t>accounting information</a:t>
          </a:r>
          <a:endParaRPr lang="en-US" dirty="0"/>
        </a:p>
      </dgm:t>
    </dgm:pt>
    <dgm:pt modelId="{FE2AE043-DA28-CF42-AC1E-77698602D003}" type="parTrans" cxnId="{5E9E2A84-9A7D-A44C-9465-DB3354B56A81}">
      <dgm:prSet/>
      <dgm:spPr/>
      <dgm:t>
        <a:bodyPr/>
        <a:lstStyle/>
        <a:p>
          <a:endParaRPr lang="en-US"/>
        </a:p>
      </dgm:t>
    </dgm:pt>
    <dgm:pt modelId="{4E7ADB18-FE2B-6146-A7BB-7D528526954C}" type="sibTrans" cxnId="{5E9E2A84-9A7D-A44C-9465-DB3354B56A81}">
      <dgm:prSet/>
      <dgm:spPr/>
      <dgm:t>
        <a:bodyPr/>
        <a:lstStyle/>
        <a:p>
          <a:endParaRPr lang="en-US"/>
        </a:p>
      </dgm:t>
    </dgm:pt>
    <dgm:pt modelId="{685CC5D3-5A33-4348-9730-FBED9A117716}" type="pres">
      <dgm:prSet presAssocID="{ECDBB81C-2E50-BF48-A4AE-72E7EA7AEDEB}" presName="diagram" presStyleCnt="0">
        <dgm:presLayoutVars>
          <dgm:dir/>
          <dgm:resizeHandles val="exact"/>
        </dgm:presLayoutVars>
      </dgm:prSet>
      <dgm:spPr/>
    </dgm:pt>
    <dgm:pt modelId="{843458A4-26D2-2C44-B9FB-71A1610693F2}" type="pres">
      <dgm:prSet presAssocID="{94BCFAB0-9BDD-6A4C-BDA3-38544E1BA07C}" presName="node" presStyleLbl="node1" presStyleIdx="0" presStyleCnt="8" custScaleY="85911" custLinFactX="83129" custLinFactNeighborX="100000" custLinFactNeighborY="-27780">
        <dgm:presLayoutVars>
          <dgm:bulletEnabled val="1"/>
        </dgm:presLayoutVars>
      </dgm:prSet>
      <dgm:spPr/>
    </dgm:pt>
    <dgm:pt modelId="{505486F8-265A-344C-997A-20E64C179B1B}" type="pres">
      <dgm:prSet presAssocID="{1F5FEA36-125C-C546-BF17-E399976F0522}" presName="sibTrans" presStyleCnt="0"/>
      <dgm:spPr/>
    </dgm:pt>
    <dgm:pt modelId="{FFB3EB76-2E6C-B649-857A-BF94DBD248C3}" type="pres">
      <dgm:prSet presAssocID="{A22EA74F-013B-934F-81B5-A61D7773663C}" presName="node" presStyleLbl="node1" presStyleIdx="1" presStyleCnt="8" custLinFactNeighborX="-26466" custLinFactNeighborY="65175">
        <dgm:presLayoutVars>
          <dgm:bulletEnabled val="1"/>
        </dgm:presLayoutVars>
      </dgm:prSet>
      <dgm:spPr/>
    </dgm:pt>
    <dgm:pt modelId="{3B3A30A3-E8E2-1740-9022-E95420533982}" type="pres">
      <dgm:prSet presAssocID="{D7C600B0-36F9-1942-89B4-6165C2B30ADA}" presName="sibTrans" presStyleCnt="0"/>
      <dgm:spPr/>
    </dgm:pt>
    <dgm:pt modelId="{F9C2771E-E09D-7E4B-8BC7-2EACC928AB9D}" type="pres">
      <dgm:prSet presAssocID="{E90F924F-9396-2442-BDA3-BF3934D5AB60}" presName="node" presStyleLbl="node1" presStyleIdx="2" presStyleCnt="8" custLinFactNeighborX="-36870" custLinFactNeighborY="65175">
        <dgm:presLayoutVars>
          <dgm:bulletEnabled val="1"/>
        </dgm:presLayoutVars>
      </dgm:prSet>
      <dgm:spPr/>
    </dgm:pt>
    <dgm:pt modelId="{6C4059F1-FE40-9F4A-8D0D-A07772629B23}" type="pres">
      <dgm:prSet presAssocID="{60E8B68D-DBEE-FC42-B8FF-A51F1633897F}" presName="sibTrans" presStyleCnt="0"/>
      <dgm:spPr/>
    </dgm:pt>
    <dgm:pt modelId="{B373FAC3-5061-AF49-B501-530831A6C23F}" type="pres">
      <dgm:prSet presAssocID="{715CFDD4-B3DA-BE4A-9A9E-CD0BCBFEBF8C}" presName="node" presStyleLbl="node1" presStyleIdx="3" presStyleCnt="8" custLinFactNeighborX="-47275" custLinFactNeighborY="65175">
        <dgm:presLayoutVars>
          <dgm:bulletEnabled val="1"/>
        </dgm:presLayoutVars>
      </dgm:prSet>
      <dgm:spPr/>
    </dgm:pt>
    <dgm:pt modelId="{16357438-5BB6-2941-8CAF-C76EAF764FBD}" type="pres">
      <dgm:prSet presAssocID="{3E9D0AA6-A96B-184D-B5F1-76679BE3EBAC}" presName="sibTrans" presStyleCnt="0"/>
      <dgm:spPr/>
    </dgm:pt>
    <dgm:pt modelId="{C89EF9B4-EDC8-C84D-A659-29B518ACADDB}" type="pres">
      <dgm:prSet presAssocID="{19C7F067-6540-364F-AF6B-A3236C627A2B}" presName="node" presStyleLbl="node1" presStyleIdx="4" presStyleCnt="8" custLinFactNeighborX="27761" custLinFactNeighborY="48104">
        <dgm:presLayoutVars>
          <dgm:bulletEnabled val="1"/>
        </dgm:presLayoutVars>
      </dgm:prSet>
      <dgm:spPr/>
    </dgm:pt>
    <dgm:pt modelId="{DC75E8E5-983A-6348-83ED-A5DE3C2B5ADF}" type="pres">
      <dgm:prSet presAssocID="{A080CD70-E361-284F-9C78-74B99DD4BCB6}" presName="sibTrans" presStyleCnt="0"/>
      <dgm:spPr/>
    </dgm:pt>
    <dgm:pt modelId="{5787ADE3-2B9F-7944-82CB-CE71DF883FF9}" type="pres">
      <dgm:prSet presAssocID="{0C8479D2-2CDE-6B40-A71B-1E3405C8F018}" presName="node" presStyleLbl="node1" presStyleIdx="5" presStyleCnt="8" custLinFactNeighborX="17356" custLinFactNeighborY="48104">
        <dgm:presLayoutVars>
          <dgm:bulletEnabled val="1"/>
        </dgm:presLayoutVars>
      </dgm:prSet>
      <dgm:spPr/>
    </dgm:pt>
    <dgm:pt modelId="{019EA49A-43C9-6648-932D-ADF84E4B4D6F}" type="pres">
      <dgm:prSet presAssocID="{BEFD6BE7-F3CB-CE4C-AC80-0CD3E62D3C67}" presName="sibTrans" presStyleCnt="0"/>
      <dgm:spPr/>
    </dgm:pt>
    <dgm:pt modelId="{F5765459-F0DD-B04E-8F83-90F8421A8211}" type="pres">
      <dgm:prSet presAssocID="{582286A7-690C-4840-B35D-D2575D0CA780}" presName="node" presStyleLbl="node1" presStyleIdx="6" presStyleCnt="8" custLinFactNeighborX="6951" custLinFactNeighborY="48104">
        <dgm:presLayoutVars>
          <dgm:bulletEnabled val="1"/>
        </dgm:presLayoutVars>
      </dgm:prSet>
      <dgm:spPr/>
    </dgm:pt>
    <dgm:pt modelId="{7DCAB91D-9C5C-6D4E-B913-58A90D09C08A}" type="pres">
      <dgm:prSet presAssocID="{0D8A5698-71EC-0B40-AA18-B8D55498C836}" presName="sibTrans" presStyleCnt="0"/>
      <dgm:spPr/>
    </dgm:pt>
    <dgm:pt modelId="{4B2744D8-5219-FE41-ACC6-C2EE72C25ABB}" type="pres">
      <dgm:prSet presAssocID="{B6242E29-052A-3A41-8102-2545FCCE8336}" presName="node" presStyleLbl="node1" presStyleIdx="7" presStyleCnt="8" custLinFactNeighborX="-3453" custLinFactNeighborY="48104">
        <dgm:presLayoutVars>
          <dgm:bulletEnabled val="1"/>
        </dgm:presLayoutVars>
      </dgm:prSet>
      <dgm:spPr/>
    </dgm:pt>
  </dgm:ptLst>
  <dgm:cxnLst>
    <dgm:cxn modelId="{3FD00C12-0D04-5F4F-BD72-90F5C2930364}" type="presOf" srcId="{0C8479D2-2CDE-6B40-A71B-1E3405C8F018}" destId="{5787ADE3-2B9F-7944-82CB-CE71DF883FF9}" srcOrd="0" destOrd="0" presId="urn:microsoft.com/office/officeart/2005/8/layout/default#1"/>
    <dgm:cxn modelId="{AB90432E-4EF3-C346-8158-459A0E599834}" type="presOf" srcId="{A22EA74F-013B-934F-81B5-A61D7773663C}" destId="{FFB3EB76-2E6C-B649-857A-BF94DBD248C3}" srcOrd="0" destOrd="0" presId="urn:microsoft.com/office/officeart/2005/8/layout/default#1"/>
    <dgm:cxn modelId="{DCE43D34-DB9F-E94E-9926-B6BD85E7E5D1}" type="presOf" srcId="{ECDBB81C-2E50-BF48-A4AE-72E7EA7AEDEB}" destId="{685CC5D3-5A33-4348-9730-FBED9A117716}" srcOrd="0" destOrd="0" presId="urn:microsoft.com/office/officeart/2005/8/layout/default#1"/>
    <dgm:cxn modelId="{D4A4B936-30CE-AE47-84F8-F10DA7BD148B}" type="presOf" srcId="{582286A7-690C-4840-B35D-D2575D0CA780}" destId="{F5765459-F0DD-B04E-8F83-90F8421A8211}" srcOrd="0" destOrd="0" presId="urn:microsoft.com/office/officeart/2005/8/layout/default#1"/>
    <dgm:cxn modelId="{B6C17757-BFBA-6A4B-80B2-759172B7E6C0}" type="presOf" srcId="{B6242E29-052A-3A41-8102-2545FCCE8336}" destId="{4B2744D8-5219-FE41-ACC6-C2EE72C25ABB}" srcOrd="0" destOrd="0" presId="urn:microsoft.com/office/officeart/2005/8/layout/default#1"/>
    <dgm:cxn modelId="{BF62A459-5FCA-534E-A972-67CC3396DA3C}" type="presOf" srcId="{94BCFAB0-9BDD-6A4C-BDA3-38544E1BA07C}" destId="{843458A4-26D2-2C44-B9FB-71A1610693F2}" srcOrd="0" destOrd="0" presId="urn:microsoft.com/office/officeart/2005/8/layout/default#1"/>
    <dgm:cxn modelId="{7B5E7862-2FCC-C04C-A1F7-1B7B624286CB}" srcId="{ECDBB81C-2E50-BF48-A4AE-72E7EA7AEDEB}" destId="{A22EA74F-013B-934F-81B5-A61D7773663C}" srcOrd="1" destOrd="0" parTransId="{11A75EB7-B46C-0F46-B791-946256687DF5}" sibTransId="{D7C600B0-36F9-1942-89B4-6165C2B30ADA}"/>
    <dgm:cxn modelId="{32451E63-39E0-6746-A222-CACC7AF9EF8D}" srcId="{ECDBB81C-2E50-BF48-A4AE-72E7EA7AEDEB}" destId="{582286A7-690C-4840-B35D-D2575D0CA780}" srcOrd="6" destOrd="0" parTransId="{AB572F8D-D126-E24C-AF7D-C56801B4CDF1}" sibTransId="{0D8A5698-71EC-0B40-AA18-B8D55498C836}"/>
    <dgm:cxn modelId="{00E50B64-6165-134D-AD00-6C8F2E276542}" type="presOf" srcId="{715CFDD4-B3DA-BE4A-9A9E-CD0BCBFEBF8C}" destId="{B373FAC3-5061-AF49-B501-530831A6C23F}" srcOrd="0" destOrd="0" presId="urn:microsoft.com/office/officeart/2005/8/layout/default#1"/>
    <dgm:cxn modelId="{5E9E2A84-9A7D-A44C-9465-DB3354B56A81}" srcId="{ECDBB81C-2E50-BF48-A4AE-72E7EA7AEDEB}" destId="{B6242E29-052A-3A41-8102-2545FCCE8336}" srcOrd="7" destOrd="0" parTransId="{FE2AE043-DA28-CF42-AC1E-77698602D003}" sibTransId="{4E7ADB18-FE2B-6146-A7BB-7D528526954C}"/>
    <dgm:cxn modelId="{D3680B97-74C3-1E42-BC94-A82A050499ED}" srcId="{ECDBB81C-2E50-BF48-A4AE-72E7EA7AEDEB}" destId="{19C7F067-6540-364F-AF6B-A3236C627A2B}" srcOrd="4" destOrd="0" parTransId="{29284481-9978-CA4D-B013-AA4E7E29BA25}" sibTransId="{A080CD70-E361-284F-9C78-74B99DD4BCB6}"/>
    <dgm:cxn modelId="{B62CBCC7-E483-3247-A54D-0B9E0E859E94}" srcId="{ECDBB81C-2E50-BF48-A4AE-72E7EA7AEDEB}" destId="{715CFDD4-B3DA-BE4A-9A9E-CD0BCBFEBF8C}" srcOrd="3" destOrd="0" parTransId="{6AF81781-7F0F-8049-A28E-7FEA6AB1332B}" sibTransId="{3E9D0AA6-A96B-184D-B5F1-76679BE3EBAC}"/>
    <dgm:cxn modelId="{D11826D9-C42F-604B-A5FB-49F75F15EF21}" srcId="{ECDBB81C-2E50-BF48-A4AE-72E7EA7AEDEB}" destId="{E90F924F-9396-2442-BDA3-BF3934D5AB60}" srcOrd="2" destOrd="0" parTransId="{8C88B6AE-623E-C34E-BC73-D913467AE923}" sibTransId="{60E8B68D-DBEE-FC42-B8FF-A51F1633897F}"/>
    <dgm:cxn modelId="{DB6782DF-D5A6-1247-BD7B-3102E790209E}" type="presOf" srcId="{E90F924F-9396-2442-BDA3-BF3934D5AB60}" destId="{F9C2771E-E09D-7E4B-8BC7-2EACC928AB9D}" srcOrd="0" destOrd="0" presId="urn:microsoft.com/office/officeart/2005/8/layout/default#1"/>
    <dgm:cxn modelId="{E94B71F2-E47D-5F42-8026-568B259FB73D}" srcId="{ECDBB81C-2E50-BF48-A4AE-72E7EA7AEDEB}" destId="{0C8479D2-2CDE-6B40-A71B-1E3405C8F018}" srcOrd="5" destOrd="0" parTransId="{B60EBA34-062E-F04E-BA3F-648E9A095B91}" sibTransId="{BEFD6BE7-F3CB-CE4C-AC80-0CD3E62D3C67}"/>
    <dgm:cxn modelId="{C343DCFD-6B47-B74D-99D4-6A345B9645CE}" type="presOf" srcId="{19C7F067-6540-364F-AF6B-A3236C627A2B}" destId="{C89EF9B4-EDC8-C84D-A659-29B518ACADDB}" srcOrd="0" destOrd="0" presId="urn:microsoft.com/office/officeart/2005/8/layout/default#1"/>
    <dgm:cxn modelId="{94B777FE-C758-B041-BF04-66700F503577}" srcId="{ECDBB81C-2E50-BF48-A4AE-72E7EA7AEDEB}" destId="{94BCFAB0-9BDD-6A4C-BDA3-38544E1BA07C}" srcOrd="0" destOrd="0" parTransId="{181B9A04-3E97-AC4B-B0D3-45D2CFCF36F3}" sibTransId="{1F5FEA36-125C-C546-BF17-E399976F0522}"/>
    <dgm:cxn modelId="{C7889AAD-1A5A-2446-AA00-1201038783F5}" type="presParOf" srcId="{685CC5D3-5A33-4348-9730-FBED9A117716}" destId="{843458A4-26D2-2C44-B9FB-71A1610693F2}" srcOrd="0" destOrd="0" presId="urn:microsoft.com/office/officeart/2005/8/layout/default#1"/>
    <dgm:cxn modelId="{E7150FF3-44E3-2144-AE28-2D10A8C50924}" type="presParOf" srcId="{685CC5D3-5A33-4348-9730-FBED9A117716}" destId="{505486F8-265A-344C-997A-20E64C179B1B}" srcOrd="1" destOrd="0" presId="urn:microsoft.com/office/officeart/2005/8/layout/default#1"/>
    <dgm:cxn modelId="{8C6D3E6F-CB80-714F-B9C7-B642F379AFDC}" type="presParOf" srcId="{685CC5D3-5A33-4348-9730-FBED9A117716}" destId="{FFB3EB76-2E6C-B649-857A-BF94DBD248C3}" srcOrd="2" destOrd="0" presId="urn:microsoft.com/office/officeart/2005/8/layout/default#1"/>
    <dgm:cxn modelId="{04D65E47-CC03-A142-9B9B-5BEF30E4AE83}" type="presParOf" srcId="{685CC5D3-5A33-4348-9730-FBED9A117716}" destId="{3B3A30A3-E8E2-1740-9022-E95420533982}" srcOrd="3" destOrd="0" presId="urn:microsoft.com/office/officeart/2005/8/layout/default#1"/>
    <dgm:cxn modelId="{ED539400-6CB6-234E-9447-47741AF1FE48}" type="presParOf" srcId="{685CC5D3-5A33-4348-9730-FBED9A117716}" destId="{F9C2771E-E09D-7E4B-8BC7-2EACC928AB9D}" srcOrd="4" destOrd="0" presId="urn:microsoft.com/office/officeart/2005/8/layout/default#1"/>
    <dgm:cxn modelId="{9A70230E-5FDA-BB4B-9DAF-7B5458865D00}" type="presParOf" srcId="{685CC5D3-5A33-4348-9730-FBED9A117716}" destId="{6C4059F1-FE40-9F4A-8D0D-A07772629B23}" srcOrd="5" destOrd="0" presId="urn:microsoft.com/office/officeart/2005/8/layout/default#1"/>
    <dgm:cxn modelId="{E8A11462-3754-564A-8FA6-8213D5CBDB66}" type="presParOf" srcId="{685CC5D3-5A33-4348-9730-FBED9A117716}" destId="{B373FAC3-5061-AF49-B501-530831A6C23F}" srcOrd="6" destOrd="0" presId="urn:microsoft.com/office/officeart/2005/8/layout/default#1"/>
    <dgm:cxn modelId="{4067CFCE-8AD1-8941-9E76-57ACCA5DCCCA}" type="presParOf" srcId="{685CC5D3-5A33-4348-9730-FBED9A117716}" destId="{16357438-5BB6-2941-8CAF-C76EAF764FBD}" srcOrd="7" destOrd="0" presId="urn:microsoft.com/office/officeart/2005/8/layout/default#1"/>
    <dgm:cxn modelId="{148C5F29-E53B-1A48-A391-AD35873F0951}" type="presParOf" srcId="{685CC5D3-5A33-4348-9730-FBED9A117716}" destId="{C89EF9B4-EDC8-C84D-A659-29B518ACADDB}" srcOrd="8" destOrd="0" presId="urn:microsoft.com/office/officeart/2005/8/layout/default#1"/>
    <dgm:cxn modelId="{89136F4F-3E69-2342-B187-41B957E9A267}" type="presParOf" srcId="{685CC5D3-5A33-4348-9730-FBED9A117716}" destId="{DC75E8E5-983A-6348-83ED-A5DE3C2B5ADF}" srcOrd="9" destOrd="0" presId="urn:microsoft.com/office/officeart/2005/8/layout/default#1"/>
    <dgm:cxn modelId="{CED99C6C-07B6-DD46-9572-B299283C7ED3}" type="presParOf" srcId="{685CC5D3-5A33-4348-9730-FBED9A117716}" destId="{5787ADE3-2B9F-7944-82CB-CE71DF883FF9}" srcOrd="10" destOrd="0" presId="urn:microsoft.com/office/officeart/2005/8/layout/default#1"/>
    <dgm:cxn modelId="{48984F83-4234-9448-8797-58B3D5FE2514}" type="presParOf" srcId="{685CC5D3-5A33-4348-9730-FBED9A117716}" destId="{019EA49A-43C9-6648-932D-ADF84E4B4D6F}" srcOrd="11" destOrd="0" presId="urn:microsoft.com/office/officeart/2005/8/layout/default#1"/>
    <dgm:cxn modelId="{8BE5048D-6385-774C-9D39-B33ACEF63B03}" type="presParOf" srcId="{685CC5D3-5A33-4348-9730-FBED9A117716}" destId="{F5765459-F0DD-B04E-8F83-90F8421A8211}" srcOrd="12" destOrd="0" presId="urn:microsoft.com/office/officeart/2005/8/layout/default#1"/>
    <dgm:cxn modelId="{3966580C-6497-4247-81ED-8340E7D36286}" type="presParOf" srcId="{685CC5D3-5A33-4348-9730-FBED9A117716}" destId="{7DCAB91D-9C5C-6D4E-B913-58A90D09C08A}" srcOrd="13" destOrd="0" presId="urn:microsoft.com/office/officeart/2005/8/layout/default#1"/>
    <dgm:cxn modelId="{93388491-88EF-9E4E-B40F-866CF2AA007C}" type="presParOf" srcId="{685CC5D3-5A33-4348-9730-FBED9A117716}" destId="{4B2744D8-5219-FE41-ACC6-C2EE72C25ABB}" srcOrd="14"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3458A4-26D2-2C44-B9FB-71A1610693F2}">
      <dsp:nvSpPr>
        <dsp:cNvPr id="0" name=""/>
        <dsp:cNvSpPr/>
      </dsp:nvSpPr>
      <dsp:spPr>
        <a:xfrm>
          <a:off x="3505190" y="309450"/>
          <a:ext cx="1912739" cy="985951"/>
        </a:xfrm>
        <a:prstGeom prst="rect">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identifier</a:t>
          </a:r>
        </a:p>
      </dsp:txBody>
      <dsp:txXfrm>
        <a:off x="3505190" y="309450"/>
        <a:ext cx="1912739" cy="985951"/>
      </dsp:txXfrm>
    </dsp:sp>
    <dsp:sp modelId="{FFB3EB76-2E6C-B649-857A-BF94DBD248C3}">
      <dsp:nvSpPr>
        <dsp:cNvPr id="0" name=""/>
        <dsp:cNvSpPr/>
      </dsp:nvSpPr>
      <dsp:spPr>
        <a:xfrm>
          <a:off x="1600198" y="1295396"/>
          <a:ext cx="1912739" cy="1147643"/>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state</a:t>
          </a:r>
        </a:p>
      </dsp:txBody>
      <dsp:txXfrm>
        <a:off x="1600198" y="1295396"/>
        <a:ext cx="1912739" cy="1147643"/>
      </dsp:txXfrm>
    </dsp:sp>
    <dsp:sp modelId="{F9C2771E-E09D-7E4B-8BC7-2EACC928AB9D}">
      <dsp:nvSpPr>
        <dsp:cNvPr id="0" name=""/>
        <dsp:cNvSpPr/>
      </dsp:nvSpPr>
      <dsp:spPr>
        <a:xfrm>
          <a:off x="3505210" y="1295396"/>
          <a:ext cx="1912739" cy="114764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priority</a:t>
          </a:r>
        </a:p>
      </dsp:txBody>
      <dsp:txXfrm>
        <a:off x="3505210" y="1295396"/>
        <a:ext cx="1912739" cy="1147643"/>
      </dsp:txXfrm>
    </dsp:sp>
    <dsp:sp modelId="{B373FAC3-5061-AF49-B501-530831A6C23F}">
      <dsp:nvSpPr>
        <dsp:cNvPr id="0" name=""/>
        <dsp:cNvSpPr/>
      </dsp:nvSpPr>
      <dsp:spPr>
        <a:xfrm>
          <a:off x="5410202" y="1295396"/>
          <a:ext cx="1912739" cy="1147643"/>
        </a:xfrm>
        <a:prstGeom prst="rect">
          <a:avLst/>
        </a:prstGeom>
        <a:solidFill>
          <a:schemeClr val="accent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program counter</a:t>
          </a:r>
        </a:p>
      </dsp:txBody>
      <dsp:txXfrm>
        <a:off x="5410202" y="1295396"/>
        <a:ext cx="1912739" cy="1147643"/>
      </dsp:txXfrm>
    </dsp:sp>
    <dsp:sp modelId="{C89EF9B4-EDC8-C84D-A659-29B518ACADDB}">
      <dsp:nvSpPr>
        <dsp:cNvPr id="0" name=""/>
        <dsp:cNvSpPr/>
      </dsp:nvSpPr>
      <dsp:spPr>
        <a:xfrm>
          <a:off x="533406" y="2433756"/>
          <a:ext cx="1912739" cy="1147643"/>
        </a:xfrm>
        <a:prstGeom prst="rect">
          <a:avLst/>
        </a:prstGeom>
        <a:solidFill>
          <a:srgbClr val="66006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memory pointers</a:t>
          </a:r>
          <a:endParaRPr lang="en-US" sz="2700" kern="1200" dirty="0"/>
        </a:p>
      </dsp:txBody>
      <dsp:txXfrm>
        <a:off x="533406" y="2433756"/>
        <a:ext cx="1912739" cy="1147643"/>
      </dsp:txXfrm>
    </dsp:sp>
    <dsp:sp modelId="{5787ADE3-2B9F-7944-82CB-CE71DF883FF9}">
      <dsp:nvSpPr>
        <dsp:cNvPr id="0" name=""/>
        <dsp:cNvSpPr/>
      </dsp:nvSpPr>
      <dsp:spPr>
        <a:xfrm>
          <a:off x="2438398" y="2433756"/>
          <a:ext cx="1912739" cy="1147643"/>
        </a:xfrm>
        <a:prstGeom prst="rect">
          <a:avLst/>
        </a:prstGeom>
        <a:solidFill>
          <a:schemeClr val="tx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context data</a:t>
          </a:r>
          <a:endParaRPr lang="en-US" sz="2700" kern="1200" dirty="0"/>
        </a:p>
      </dsp:txBody>
      <dsp:txXfrm>
        <a:off x="2438398" y="2433756"/>
        <a:ext cx="1912739" cy="1147643"/>
      </dsp:txXfrm>
    </dsp:sp>
    <dsp:sp modelId="{F5765459-F0DD-B04E-8F83-90F8421A8211}">
      <dsp:nvSpPr>
        <dsp:cNvPr id="0" name=""/>
        <dsp:cNvSpPr/>
      </dsp:nvSpPr>
      <dsp:spPr>
        <a:xfrm>
          <a:off x="4343391" y="2433756"/>
          <a:ext cx="1912739" cy="1147643"/>
        </a:xfrm>
        <a:prstGeom prst="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I/O status information</a:t>
          </a:r>
        </a:p>
      </dsp:txBody>
      <dsp:txXfrm>
        <a:off x="4343391" y="2433756"/>
        <a:ext cx="1912739" cy="1147643"/>
      </dsp:txXfrm>
    </dsp:sp>
    <dsp:sp modelId="{4B2744D8-5219-FE41-ACC6-C2EE72C25ABB}">
      <dsp:nvSpPr>
        <dsp:cNvPr id="0" name=""/>
        <dsp:cNvSpPr/>
      </dsp:nvSpPr>
      <dsp:spPr>
        <a:xfrm>
          <a:off x="6248403" y="2433756"/>
          <a:ext cx="1912739" cy="1147643"/>
        </a:xfrm>
        <a:prstGeom prst="rect">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accounting information</a:t>
          </a:r>
          <a:endParaRPr lang="en-US" sz="2700" kern="1200" dirty="0"/>
        </a:p>
      </dsp:txBody>
      <dsp:txXfrm>
        <a:off x="6248403" y="2433756"/>
        <a:ext cx="1912739" cy="11476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DE64E6-A954-E949-8FB5-286ABB9C3224}" type="datetimeFigureOut">
              <a:rPr lang="en-US" smtClean="0"/>
              <a:t>9/10/18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A79A22D-AAAA-2248-A5BC-62C709E3D220}" type="slidenum">
              <a:rPr lang="en-US" smtClean="0"/>
              <a:t>‹#›</a:t>
            </a:fld>
            <a:endParaRPr lang="en-US"/>
          </a:p>
        </p:txBody>
      </p:sp>
    </p:spTree>
    <p:extLst>
      <p:ext uri="{BB962C8B-B14F-4D97-AF65-F5344CB8AC3E}">
        <p14:creationId xmlns:p14="http://schemas.microsoft.com/office/powerpoint/2010/main" val="10264925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FC062BE1-9E58-E44B-AEF2-88288090696B}" type="datetimeFigureOut">
              <a:rPr lang="en-US"/>
              <a:pPr>
                <a:defRPr/>
              </a:pPr>
              <a:t>9/10/18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E125A137-AA7B-6040-BEE2-8CA520FC8CED}" type="slidenum">
              <a:rPr lang="en-US"/>
              <a:pPr>
                <a:defRPr/>
              </a:pPr>
              <a:t>‹#›</a:t>
            </a:fld>
            <a:endParaRPr lang="en-US"/>
          </a:p>
        </p:txBody>
      </p:sp>
    </p:spTree>
    <p:extLst>
      <p:ext uri="{BB962C8B-B14F-4D97-AF65-F5344CB8AC3E}">
        <p14:creationId xmlns:p14="http://schemas.microsoft.com/office/powerpoint/2010/main" val="37350483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reddit.com/r/Jokes/comments/1nmkfq/a_programmer_is_going_to_the_grocery_stor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p:cNvSpPr>
          <p:nvPr>
            <p:ph type="body" idx="1"/>
          </p:nvPr>
        </p:nvSpPr>
        <p:spPr bwMode="auto">
          <a:xfrm>
            <a:off x="914400" y="4343400"/>
            <a:ext cx="5029200" cy="4114800"/>
          </a:xfrm>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438" tIns="44425" rIns="90438" bIns="44425" numCol="1" anchor="t" anchorCtr="0" compatLnSpc="1">
            <a:prstTxWarp prst="textNoShape">
              <a:avLst/>
            </a:prstTxWarp>
            <a:normAutofit lnSpcReduction="10000"/>
          </a:bodyPr>
          <a:lstStyle/>
          <a:p>
            <a:pPr eaLnBrk="1" hangingPunct="1"/>
            <a:r>
              <a:rPr lang="en-US" altLang="zh-CN" dirty="0">
                <a:latin typeface="Calibri" charset="0"/>
                <a:ea typeface="SimSun" charset="0"/>
                <a:cs typeface="SimSun" charset="0"/>
              </a:rPr>
              <a:t>Fall18: </a:t>
            </a:r>
          </a:p>
          <a:p>
            <a:pPr eaLnBrk="1" hangingPunct="1"/>
            <a:r>
              <a:rPr lang="en-US" altLang="zh-CN" dirty="0">
                <a:latin typeface="Calibri" charset="0"/>
                <a:ea typeface="SimSun" charset="0"/>
                <a:cs typeface="SimSun" charset="0"/>
              </a:rPr>
              <a:t>30 Min 09a-this</a:t>
            </a:r>
            <a:r>
              <a:rPr lang="en-US" altLang="zh-CN" baseline="0" dirty="0">
                <a:latin typeface="Calibri" charset="0"/>
                <a:ea typeface="SimSun" charset="0"/>
                <a:cs typeface="SimSun" charset="0"/>
              </a:rPr>
              <a:t> slide sets 1-12 (09a).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a:latin typeface="Calibri" charset="0"/>
                <a:ea typeface="SimSun" charset="0"/>
                <a:cs typeface="SimSun" charset="0"/>
              </a:rPr>
              <a:t>10 Min 09b slides 1-5.  to be continued </a:t>
            </a:r>
            <a:r>
              <a:rPr lang="en-US" altLang="zh-CN" baseline="0">
                <a:latin typeface="Calibri" charset="0"/>
                <a:ea typeface="SimSun" charset="0"/>
                <a:cs typeface="SimSun" charset="0"/>
              </a:rPr>
              <a:t>from slides 6 as 10a.</a:t>
            </a:r>
            <a:endParaRPr lang="en-US" altLang="zh-CN" baseline="0" dirty="0">
              <a:latin typeface="Calibri" charset="0"/>
              <a:ea typeface="SimSun" charset="0"/>
              <a:cs typeface="SimSun" charset="0"/>
            </a:endParaRPr>
          </a:p>
          <a:p>
            <a:pPr eaLnBrk="1" hangingPunct="1"/>
            <a:r>
              <a:rPr lang="en-US" altLang="zh-CN" dirty="0">
                <a:latin typeface="Calibri" charset="0"/>
                <a:ea typeface="SimSun" charset="0"/>
                <a:cs typeface="SimSun" charset="0"/>
              </a:rPr>
              <a:t> </a:t>
            </a:r>
          </a:p>
          <a:p>
            <a:pPr eaLnBrk="1" hangingPunct="1"/>
            <a:r>
              <a:rPr lang="en-US" altLang="zh-CN" dirty="0">
                <a:latin typeface="Calibri" charset="0"/>
                <a:ea typeface="SimSun" charset="0"/>
                <a:cs typeface="SimSun" charset="0"/>
              </a:rPr>
              <a:t>Fall’17: </a:t>
            </a:r>
          </a:p>
          <a:p>
            <a:pPr eaLnBrk="1" hangingPunct="1"/>
            <a:r>
              <a:rPr lang="en-US" altLang="zh-CN" dirty="0">
                <a:latin typeface="Calibri" charset="0"/>
                <a:ea typeface="SimSun" charset="0"/>
                <a:cs typeface="SimSun" charset="0"/>
              </a:rPr>
              <a:t>25 Min 07a-how to modify OS161</a:t>
            </a:r>
          </a:p>
          <a:p>
            <a:pPr eaLnBrk="1" hangingPunct="1"/>
            <a:r>
              <a:rPr lang="en-US" altLang="zh-CN" dirty="0">
                <a:latin typeface="Calibri" charset="0"/>
                <a:ea typeface="SimSun" charset="0"/>
                <a:cs typeface="SimSun" charset="0"/>
              </a:rPr>
              <a:t>25 Min 07b-this</a:t>
            </a:r>
            <a:r>
              <a:rPr lang="en-US" altLang="zh-CN" baseline="0" dirty="0">
                <a:latin typeface="Calibri" charset="0"/>
                <a:ea typeface="SimSun" charset="0"/>
                <a:cs typeface="SimSun" charset="0"/>
              </a:rPr>
              <a:t> slide sets 1-12.</a:t>
            </a:r>
            <a:endParaRPr lang="en-US" altLang="zh-CN" dirty="0">
              <a:latin typeface="Calibri" charset="0"/>
              <a:ea typeface="SimSun" charset="0"/>
              <a:cs typeface="SimSun" charset="0"/>
            </a:endParaRPr>
          </a:p>
          <a:p>
            <a:pPr eaLnBrk="1" hangingPunct="1"/>
            <a:endParaRPr lang="en-US" altLang="zh-CN" dirty="0">
              <a:latin typeface="Calibri" charset="0"/>
              <a:ea typeface="SimSun" charset="0"/>
              <a:cs typeface="SimSun" charset="0"/>
            </a:endParaRPr>
          </a:p>
          <a:p>
            <a:pPr eaLnBrk="1" hangingPunct="1"/>
            <a:r>
              <a:rPr lang="en-US" altLang="zh-CN" dirty="0">
                <a:latin typeface="Calibri" charset="0"/>
                <a:ea typeface="SimSun" charset="0"/>
                <a:cs typeface="SimSun" charset="0"/>
              </a:rPr>
              <a:t>Spring’17: 45 Minutes Slides</a:t>
            </a:r>
            <a:r>
              <a:rPr lang="en-US" altLang="zh-CN" baseline="0" dirty="0">
                <a:latin typeface="Calibri" charset="0"/>
                <a:ea typeface="SimSun" charset="0"/>
                <a:cs typeface="SimSun" charset="0"/>
              </a:rPr>
              <a:t> 1-17.</a:t>
            </a:r>
          </a:p>
          <a:p>
            <a:pPr eaLnBrk="1" hangingPunct="1"/>
            <a:r>
              <a:rPr lang="en-US" altLang="zh-CN" dirty="0">
                <a:latin typeface="Calibri" charset="0"/>
                <a:ea typeface="SimSun" charset="0"/>
                <a:cs typeface="SimSun" charset="0"/>
              </a:rPr>
              <a:t> </a:t>
            </a:r>
          </a:p>
          <a:p>
            <a:pPr eaLnBrk="1" hangingPunct="1"/>
            <a:endParaRPr lang="en-US" altLang="zh-CN" dirty="0">
              <a:latin typeface="Calibri" charset="0"/>
              <a:ea typeface="SimSun" charset="0"/>
              <a:cs typeface="SimSun" charset="0"/>
            </a:endParaRPr>
          </a:p>
          <a:p>
            <a:pPr eaLnBrk="1" hangingPunct="1"/>
            <a:r>
              <a:rPr lang="en-US" altLang="zh-CN" dirty="0">
                <a:latin typeface="Calibri" charset="0"/>
                <a:ea typeface="SimSun" charset="0"/>
                <a:cs typeface="SimSun" charset="0"/>
              </a:rPr>
              <a:t>In Fall’16: 50 Minutes Slides 1-25. Quickly</a:t>
            </a:r>
            <a:r>
              <a:rPr lang="en-US" altLang="zh-CN" baseline="0" dirty="0">
                <a:latin typeface="Calibri" charset="0"/>
                <a:ea typeface="SimSun" charset="0"/>
                <a:cs typeface="SimSun" charset="0"/>
              </a:rPr>
              <a:t> finish all the 9 exercises in the handout.</a:t>
            </a:r>
          </a:p>
          <a:p>
            <a:pPr eaLnBrk="1" hangingPunct="1"/>
            <a:r>
              <a:rPr lang="en-US" altLang="zh-CN" baseline="0" dirty="0">
                <a:latin typeface="Calibri" charset="0"/>
                <a:ea typeface="SimSun" charset="0"/>
                <a:cs typeface="SimSun" charset="0"/>
              </a:rPr>
              <a:t>Slides 25-31 are backup slides.</a:t>
            </a:r>
            <a:endParaRPr lang="en-US" altLang="zh-CN" dirty="0">
              <a:latin typeface="Calibri" charset="0"/>
              <a:ea typeface="SimSun" charset="0"/>
              <a:cs typeface="SimSun" charset="0"/>
            </a:endParaRPr>
          </a:p>
          <a:p>
            <a:pPr eaLnBrk="1" hangingPunct="1"/>
            <a:endParaRPr lang="en-US" altLang="zh-CN" dirty="0">
              <a:latin typeface="Calibri" charset="0"/>
              <a:ea typeface="SimSun" charset="0"/>
              <a:cs typeface="SimSun" charset="0"/>
            </a:endParaRPr>
          </a:p>
          <a:p>
            <a:pPr eaLnBrk="1" hangingPunct="1"/>
            <a:r>
              <a:rPr lang="en-US" altLang="zh-CN" dirty="0">
                <a:latin typeface="Calibri" charset="0"/>
                <a:ea typeface="SimSun" charset="0"/>
                <a:cs typeface="SimSun" charset="0"/>
              </a:rPr>
              <a:t>12</a:t>
            </a:r>
            <a:r>
              <a:rPr lang="en-US" altLang="zh-CN" baseline="0" dirty="0">
                <a:latin typeface="Calibri" charset="0"/>
                <a:ea typeface="SimSun" charset="0"/>
                <a:cs typeface="SimSun" charset="0"/>
              </a:rPr>
              <a:t> Minutes Lec02c Project 2 details </a:t>
            </a:r>
            <a:r>
              <a:rPr lang="en-US" altLang="zh-CN" baseline="0" dirty="0" err="1">
                <a:latin typeface="Calibri" charset="0"/>
                <a:ea typeface="SimSun" charset="0"/>
                <a:cs typeface="SimSun" charset="0"/>
              </a:rPr>
              <a:t>cont</a:t>
            </a:r>
            <a:endParaRPr lang="en-US" altLang="zh-CN" baseline="0" dirty="0">
              <a:latin typeface="Calibri" charset="0"/>
              <a:ea typeface="SimSun" charset="0"/>
              <a:cs typeface="SimSun" charset="0"/>
            </a:endParaRPr>
          </a:p>
          <a:p>
            <a:pPr eaLnBrk="1" hangingPunct="1"/>
            <a:r>
              <a:rPr lang="en-US" altLang="zh-CN" baseline="0" dirty="0">
                <a:latin typeface="Calibri" charset="0"/>
                <a:ea typeface="SimSun" charset="0"/>
                <a:cs typeface="SimSun" charset="0"/>
              </a:rPr>
              <a:t>30 Minutes Slides 1-14</a:t>
            </a:r>
          </a:p>
        </p:txBody>
      </p:sp>
      <p:sp>
        <p:nvSpPr>
          <p:cNvPr id="7170" name="Rectangle 3"/>
          <p:cNvSpPr>
            <a:spLocks noGrp="1" noRot="1" noChangeAspect="1" noTextEdit="1"/>
          </p:cNvSpPr>
          <p:nvPr>
            <p:ph type="sldImg"/>
          </p:nvPr>
        </p:nvSpPr>
        <p:spPr bwMode="auto">
          <a:xfrm>
            <a:off x="382588" y="685800"/>
            <a:ext cx="6096000" cy="3429000"/>
          </a:xfrm>
          <a:noFill/>
          <a:ln cap="flat">
            <a:solidFill>
              <a:schemeClr val="tx1"/>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Tree>
    <p:extLst>
      <p:ext uri="{BB962C8B-B14F-4D97-AF65-F5344CB8AC3E}">
        <p14:creationId xmlns:p14="http://schemas.microsoft.com/office/powerpoint/2010/main" val="1495076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25000" lnSpcReduction="20000"/>
          </a:bodyPr>
          <a:lstStyle/>
          <a:p>
            <a:r>
              <a:rPr lang="en-US" sz="1200" kern="1200" baseline="0" dirty="0">
                <a:solidFill>
                  <a:schemeClr val="tx1"/>
                </a:solidFill>
                <a:latin typeface="+mn-lt"/>
                <a:ea typeface="+mn-ea"/>
                <a:cs typeface="+mn-cs"/>
              </a:rPr>
              <a:t>Write on whiteboard: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Event-driven: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switch (event) {</a:t>
            </a:r>
          </a:p>
          <a:p>
            <a:r>
              <a:rPr lang="en-US" sz="1200" kern="1200" baseline="0" dirty="0">
                <a:solidFill>
                  <a:schemeClr val="tx1"/>
                </a:solidFill>
                <a:latin typeface="+mn-lt"/>
                <a:ea typeface="+mn-ea"/>
                <a:cs typeface="+mn-cs"/>
              </a:rPr>
              <a:t>  case INTERRUPT:</a:t>
            </a:r>
          </a:p>
          <a:p>
            <a:r>
              <a:rPr lang="en-US" sz="1200" kern="1200" baseline="0" dirty="0">
                <a:solidFill>
                  <a:schemeClr val="tx1"/>
                </a:solidFill>
                <a:latin typeface="+mn-lt"/>
                <a:ea typeface="+mn-ea"/>
                <a:cs typeface="+mn-cs"/>
              </a:rPr>
              <a:t>     if (state == RUNNING) </a:t>
            </a:r>
          </a:p>
          <a:p>
            <a:r>
              <a:rPr lang="en-US" sz="1200" kern="1200" baseline="0" dirty="0">
                <a:solidFill>
                  <a:schemeClr val="tx1"/>
                </a:solidFill>
                <a:latin typeface="+mn-lt"/>
                <a:ea typeface="+mn-ea"/>
                <a:cs typeface="+mn-cs"/>
              </a:rPr>
              <a:t>         …</a:t>
            </a:r>
          </a:p>
          <a:p>
            <a:r>
              <a:rPr lang="en-US" sz="1200" kern="1200" baseline="0" dirty="0">
                <a:solidFill>
                  <a:schemeClr val="tx1"/>
                </a:solidFill>
                <a:latin typeface="+mn-lt"/>
                <a:ea typeface="+mn-ea"/>
                <a:cs typeface="+mn-cs"/>
              </a:rPr>
              <a:t>        state = READY;</a:t>
            </a:r>
          </a:p>
          <a:p>
            <a:r>
              <a:rPr lang="en-US" sz="1200" kern="1200" baseline="0" dirty="0">
                <a:solidFill>
                  <a:schemeClr val="tx1"/>
                </a:solidFill>
                <a:latin typeface="+mn-lt"/>
                <a:ea typeface="+mn-ea"/>
                <a:cs typeface="+mn-cs"/>
              </a:rPr>
              <a:t>       break;</a:t>
            </a:r>
          </a:p>
          <a:p>
            <a:r>
              <a:rPr lang="en-US" sz="1200" kern="1200" baseline="0" dirty="0">
                <a:solidFill>
                  <a:schemeClr val="tx1"/>
                </a:solidFill>
                <a:latin typeface="+mn-lt"/>
                <a:ea typeface="+mn-ea"/>
                <a:cs typeface="+mn-cs"/>
              </a:rPr>
              <a:t>    if …</a:t>
            </a:r>
          </a:p>
          <a:p>
            <a:r>
              <a:rPr lang="en-US" sz="1200" kern="1200" baseline="0" dirty="0">
                <a:solidFill>
                  <a:schemeClr val="tx1"/>
                </a:solidFill>
                <a:latin typeface="+mn-lt"/>
                <a:ea typeface="+mn-ea"/>
                <a:cs typeface="+mn-cs"/>
              </a:rPr>
              <a: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State-driven: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ＭＳ Ｐゴシック" charset="0"/>
                <a:cs typeface="ＭＳ Ｐゴシック" charset="0"/>
              </a:rPr>
              <a:t>switch (state) {</a:t>
            </a:r>
          </a:p>
          <a:p>
            <a:r>
              <a:rPr lang="en-US" sz="1200" kern="1200" baseline="0" dirty="0">
                <a:solidFill>
                  <a:schemeClr val="tx1"/>
                </a:solidFill>
                <a:latin typeface="+mn-lt"/>
                <a:ea typeface="ＭＳ Ｐゴシック" charset="0"/>
                <a:cs typeface="ＭＳ Ｐゴシック" charset="0"/>
              </a:rPr>
              <a:t>  case RUNNING:</a:t>
            </a:r>
          </a:p>
          <a:p>
            <a:r>
              <a:rPr lang="en-US" sz="1200" kern="1200" baseline="0" dirty="0">
                <a:solidFill>
                  <a:schemeClr val="tx1"/>
                </a:solidFill>
                <a:latin typeface="+mn-lt"/>
                <a:ea typeface="ＭＳ Ｐゴシック" charset="0"/>
                <a:cs typeface="ＭＳ Ｐゴシック" charset="0"/>
              </a:rPr>
              <a:t>     if (event == INTERRUPT) </a:t>
            </a:r>
          </a:p>
          <a:p>
            <a:r>
              <a:rPr lang="en-US" sz="1200" kern="1200" baseline="0" dirty="0">
                <a:solidFill>
                  <a:schemeClr val="tx1"/>
                </a:solidFill>
                <a:latin typeface="+mn-lt"/>
                <a:ea typeface="ＭＳ Ｐゴシック" charset="0"/>
                <a:cs typeface="ＭＳ Ｐゴシック" charset="0"/>
              </a:rPr>
              <a:t>         …</a:t>
            </a:r>
          </a:p>
          <a:p>
            <a:r>
              <a:rPr lang="en-US" sz="1200" kern="1200" baseline="0" dirty="0">
                <a:solidFill>
                  <a:schemeClr val="tx1"/>
                </a:solidFill>
                <a:latin typeface="+mn-lt"/>
                <a:ea typeface="ＭＳ Ｐゴシック" charset="0"/>
                <a:cs typeface="ＭＳ Ｐゴシック" charset="0"/>
              </a:rPr>
              <a:t>        state = READY;</a:t>
            </a:r>
          </a:p>
          <a:p>
            <a:r>
              <a:rPr lang="en-US" sz="1200" kern="1200" baseline="0" dirty="0">
                <a:solidFill>
                  <a:schemeClr val="tx1"/>
                </a:solidFill>
                <a:latin typeface="+mn-lt"/>
                <a:ea typeface="ＭＳ Ｐゴシック" charset="0"/>
                <a:cs typeface="ＭＳ Ｐゴシック" charset="0"/>
              </a:rPr>
              <a:t>       break;</a:t>
            </a:r>
          </a:p>
          <a:p>
            <a:r>
              <a:rPr lang="en-US" sz="1200" kern="1200" baseline="0" dirty="0">
                <a:solidFill>
                  <a:schemeClr val="tx1"/>
                </a:solidFill>
                <a:latin typeface="+mn-lt"/>
                <a:ea typeface="ＭＳ Ｐゴシック" charset="0"/>
                <a:cs typeface="ＭＳ Ｐゴシック" charset="0"/>
              </a:rPr>
              <a:t>    if …</a:t>
            </a:r>
          </a:p>
          <a:p>
            <a:r>
              <a:rPr lang="en-US" sz="1200" kern="1200" baseline="0" dirty="0">
                <a:solidFill>
                  <a:schemeClr val="tx1"/>
                </a:solidFill>
                <a:latin typeface="+mn-lt"/>
                <a:ea typeface="ＭＳ Ｐゴシック" charset="0"/>
                <a:cs typeface="ＭＳ Ｐゴシック" charset="0"/>
              </a:rPr>
              <a:t>}</a:t>
            </a:r>
          </a:p>
          <a:p>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If all processes were always ready to execute, then the queuing discipline suggested</a:t>
            </a:r>
          </a:p>
          <a:p>
            <a:r>
              <a:rPr lang="en-US" sz="1200" kern="1200" baseline="0" dirty="0">
                <a:solidFill>
                  <a:schemeClr val="tx1"/>
                </a:solidFill>
                <a:latin typeface="+mn-lt"/>
                <a:ea typeface="+mn-ea"/>
                <a:cs typeface="+mn-cs"/>
              </a:rPr>
              <a:t>by Figure 3.5b would be effective. The queue is a first-in-first-out list and the processor</a:t>
            </a:r>
          </a:p>
          <a:p>
            <a:r>
              <a:rPr lang="en-US" sz="1200" kern="1200" baseline="0" dirty="0">
                <a:solidFill>
                  <a:schemeClr val="tx1"/>
                </a:solidFill>
                <a:latin typeface="+mn-lt"/>
                <a:ea typeface="+mn-ea"/>
                <a:cs typeface="+mn-cs"/>
              </a:rPr>
              <a:t>operates in </a:t>
            </a:r>
            <a:r>
              <a:rPr lang="en-US" sz="1200" b="1" kern="1200" baseline="0" dirty="0">
                <a:solidFill>
                  <a:schemeClr val="tx1"/>
                </a:solidFill>
                <a:latin typeface="+mn-lt"/>
                <a:ea typeface="+mn-ea"/>
                <a:cs typeface="+mn-cs"/>
              </a:rPr>
              <a:t>round-robin </a:t>
            </a:r>
            <a:r>
              <a:rPr lang="en-US" sz="1200" b="0" kern="1200" baseline="0" dirty="0">
                <a:solidFill>
                  <a:schemeClr val="tx1"/>
                </a:solidFill>
                <a:latin typeface="+mn-lt"/>
                <a:ea typeface="+mn-ea"/>
                <a:cs typeface="+mn-cs"/>
              </a:rPr>
              <a:t>fashion on the available processes (each process in</a:t>
            </a:r>
          </a:p>
          <a:p>
            <a:r>
              <a:rPr lang="en-US" sz="1200" kern="1200" baseline="0" dirty="0">
                <a:solidFill>
                  <a:schemeClr val="tx1"/>
                </a:solidFill>
                <a:latin typeface="+mn-lt"/>
                <a:ea typeface="+mn-ea"/>
                <a:cs typeface="+mn-cs"/>
              </a:rPr>
              <a:t>the queue is given a certain amount of time, in turn, to execute and then returned to</a:t>
            </a:r>
          </a:p>
          <a:p>
            <a:r>
              <a:rPr lang="en-US" sz="1200" kern="1200" baseline="0" dirty="0">
                <a:solidFill>
                  <a:schemeClr val="tx1"/>
                </a:solidFill>
                <a:latin typeface="+mn-lt"/>
                <a:ea typeface="+mn-ea"/>
                <a:cs typeface="+mn-cs"/>
              </a:rPr>
              <a:t>the queue, unless blocked). However, even with the simple example that we have</a:t>
            </a:r>
          </a:p>
          <a:p>
            <a:r>
              <a:rPr lang="en-US" sz="1200" kern="1200" baseline="0" dirty="0">
                <a:solidFill>
                  <a:schemeClr val="tx1"/>
                </a:solidFill>
                <a:latin typeface="+mn-lt"/>
                <a:ea typeface="+mn-ea"/>
                <a:cs typeface="+mn-cs"/>
              </a:rPr>
              <a:t>described, this implementation is inadequate: Some processes in the Not Running</a:t>
            </a:r>
          </a:p>
          <a:p>
            <a:r>
              <a:rPr lang="en-US" sz="1200" kern="1200" baseline="0" dirty="0">
                <a:solidFill>
                  <a:schemeClr val="tx1"/>
                </a:solidFill>
                <a:latin typeface="+mn-lt"/>
                <a:ea typeface="+mn-ea"/>
                <a:cs typeface="+mn-cs"/>
              </a:rPr>
              <a:t>state are ready to execute, while others are blocked, waiting for an I/O operation</a:t>
            </a:r>
          </a:p>
          <a:p>
            <a:r>
              <a:rPr lang="en-US" sz="1200" kern="1200" baseline="0" dirty="0">
                <a:solidFill>
                  <a:schemeClr val="tx1"/>
                </a:solidFill>
                <a:latin typeface="+mn-lt"/>
                <a:ea typeface="+mn-ea"/>
                <a:cs typeface="+mn-cs"/>
              </a:rPr>
              <a:t>to complete. Thus, using a single queue, the dispatcher could not just select the</a:t>
            </a:r>
          </a:p>
          <a:p>
            <a:r>
              <a:rPr lang="en-US" sz="1200" kern="1200" baseline="0" dirty="0">
                <a:solidFill>
                  <a:schemeClr val="tx1"/>
                </a:solidFill>
                <a:latin typeface="+mn-lt"/>
                <a:ea typeface="+mn-ea"/>
                <a:cs typeface="+mn-cs"/>
              </a:rPr>
              <a:t>process at the oldest end of the queue. Rather, the dispatcher would have to scan</a:t>
            </a:r>
          </a:p>
          <a:p>
            <a:r>
              <a:rPr lang="en-US" sz="1200" kern="1200" baseline="0" dirty="0">
                <a:solidFill>
                  <a:schemeClr val="tx1"/>
                </a:solidFill>
                <a:latin typeface="+mn-lt"/>
                <a:ea typeface="+mn-ea"/>
                <a:cs typeface="+mn-cs"/>
              </a:rPr>
              <a:t>the list looking for the process that is not blocked and that has been in the queue</a:t>
            </a:r>
          </a:p>
          <a:p>
            <a:r>
              <a:rPr lang="en-US" sz="1200" kern="1200" baseline="0" dirty="0">
                <a:solidFill>
                  <a:schemeClr val="tx1"/>
                </a:solidFill>
                <a:latin typeface="+mn-lt"/>
                <a:ea typeface="+mn-ea"/>
                <a:cs typeface="+mn-cs"/>
              </a:rPr>
              <a:t>the longest.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more natural way to handle this situation is to split the Not Running state</a:t>
            </a:r>
          </a:p>
          <a:p>
            <a:r>
              <a:rPr lang="en-US" sz="1200" kern="1200" baseline="0" dirty="0">
                <a:solidFill>
                  <a:schemeClr val="tx1"/>
                </a:solidFill>
                <a:latin typeface="+mn-lt"/>
                <a:ea typeface="+mn-ea"/>
                <a:cs typeface="+mn-cs"/>
              </a:rPr>
              <a:t>into two states: Ready and Blocked. This is shown in Figure 3.6 .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five states in this new diagram are: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Running: The process that is currently being executed. For this chapter, we</a:t>
            </a:r>
          </a:p>
          <a:p>
            <a:r>
              <a:rPr lang="en-US" sz="1200" kern="1200" baseline="0" dirty="0">
                <a:solidFill>
                  <a:schemeClr val="tx1"/>
                </a:solidFill>
                <a:latin typeface="+mn-lt"/>
                <a:ea typeface="+mn-ea"/>
                <a:cs typeface="+mn-cs"/>
              </a:rPr>
              <a:t>will assume a computer with a single processor, so at most one process at a</a:t>
            </a:r>
          </a:p>
          <a:p>
            <a:r>
              <a:rPr lang="en-US" sz="1200" kern="1200" baseline="0" dirty="0">
                <a:solidFill>
                  <a:schemeClr val="tx1"/>
                </a:solidFill>
                <a:latin typeface="+mn-lt"/>
                <a:ea typeface="+mn-ea"/>
                <a:cs typeface="+mn-cs"/>
              </a:rPr>
              <a:t>time can be in this state.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Ready: A process that is prepared to execute when given the opportunity.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Blocked/Waiting:  A process that cannot execute until some event occurs,</a:t>
            </a:r>
          </a:p>
          <a:p>
            <a:r>
              <a:rPr lang="en-US" sz="1200" kern="1200" baseline="0" dirty="0">
                <a:solidFill>
                  <a:schemeClr val="tx1"/>
                </a:solidFill>
                <a:latin typeface="+mn-lt"/>
                <a:ea typeface="+mn-ea"/>
                <a:cs typeface="+mn-cs"/>
              </a:rPr>
              <a:t>such as the completion of an I/O operation.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New: A process that has just been created but has not yet been admitted to the</a:t>
            </a:r>
          </a:p>
          <a:p>
            <a:r>
              <a:rPr lang="en-US" sz="1200" kern="1200" baseline="0" dirty="0">
                <a:solidFill>
                  <a:schemeClr val="tx1"/>
                </a:solidFill>
                <a:latin typeface="+mn-lt"/>
                <a:ea typeface="+mn-ea"/>
                <a:cs typeface="+mn-cs"/>
              </a:rPr>
              <a:t>pool of executable processes by the OS. Typically, a new process has not yet</a:t>
            </a:r>
          </a:p>
          <a:p>
            <a:r>
              <a:rPr lang="en-US" sz="1200" kern="1200" baseline="0" dirty="0">
                <a:solidFill>
                  <a:schemeClr val="tx1"/>
                </a:solidFill>
                <a:latin typeface="+mn-lt"/>
                <a:ea typeface="+mn-ea"/>
                <a:cs typeface="+mn-cs"/>
              </a:rPr>
              <a:t>been loaded into main memory, although its process control block has been</a:t>
            </a:r>
          </a:p>
          <a:p>
            <a:r>
              <a:rPr lang="en-US" sz="1200" kern="1200" baseline="0" dirty="0">
                <a:solidFill>
                  <a:schemeClr val="tx1"/>
                </a:solidFill>
                <a:latin typeface="+mn-lt"/>
                <a:ea typeface="+mn-ea"/>
                <a:cs typeface="+mn-cs"/>
              </a:rPr>
              <a:t>created.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Exit: A process that has been released from the pool of executable processes</a:t>
            </a:r>
          </a:p>
          <a:p>
            <a:r>
              <a:rPr lang="en-US" sz="1200" kern="1200" baseline="0" dirty="0">
                <a:solidFill>
                  <a:schemeClr val="tx1"/>
                </a:solidFill>
                <a:latin typeface="+mn-lt"/>
                <a:ea typeface="+mn-ea"/>
                <a:cs typeface="+mn-cs"/>
              </a:rPr>
              <a:t>by the OS, either because it halted or because it aborted for some reason.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Figure 3.6 indicates the types of events that lead to each state transition for a</a:t>
            </a:r>
          </a:p>
          <a:p>
            <a:r>
              <a:rPr lang="en-US" sz="1200" kern="1200" baseline="0" dirty="0">
                <a:solidFill>
                  <a:schemeClr val="tx1"/>
                </a:solidFill>
                <a:latin typeface="+mn-lt"/>
                <a:ea typeface="+mn-ea"/>
                <a:cs typeface="+mn-cs"/>
              </a:rPr>
              <a:t>process; the possible transitions are as follows: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Null : New: A new process is created to execute a program. This event occurs</a:t>
            </a:r>
          </a:p>
          <a:p>
            <a:r>
              <a:rPr lang="en-US" sz="1200" kern="1200" baseline="0" dirty="0">
                <a:solidFill>
                  <a:schemeClr val="tx1"/>
                </a:solidFill>
                <a:latin typeface="+mn-lt"/>
                <a:ea typeface="+mn-ea"/>
                <a:cs typeface="+mn-cs"/>
              </a:rPr>
              <a:t>for any of the reasons listed in Table 3.1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New : Ready: The OS will move a process from the New state to the Ready</a:t>
            </a:r>
          </a:p>
          <a:p>
            <a:r>
              <a:rPr lang="en-US" sz="1200" kern="1200" baseline="0" dirty="0">
                <a:solidFill>
                  <a:schemeClr val="tx1"/>
                </a:solidFill>
                <a:latin typeface="+mn-lt"/>
                <a:ea typeface="+mn-ea"/>
                <a:cs typeface="+mn-cs"/>
              </a:rPr>
              <a:t>state when it is prepared to take on an additional process. Most systems set</a:t>
            </a:r>
          </a:p>
          <a:p>
            <a:r>
              <a:rPr lang="en-US" sz="1200" kern="1200" baseline="0" dirty="0">
                <a:solidFill>
                  <a:schemeClr val="tx1"/>
                </a:solidFill>
                <a:latin typeface="+mn-lt"/>
                <a:ea typeface="+mn-ea"/>
                <a:cs typeface="+mn-cs"/>
              </a:rPr>
              <a:t>some limit based on the number of existing processes or the amount of virtual</a:t>
            </a:r>
          </a:p>
          <a:p>
            <a:r>
              <a:rPr lang="en-US" sz="1200" kern="1200" baseline="0" dirty="0">
                <a:solidFill>
                  <a:schemeClr val="tx1"/>
                </a:solidFill>
                <a:latin typeface="+mn-lt"/>
                <a:ea typeface="+mn-ea"/>
                <a:cs typeface="+mn-cs"/>
              </a:rPr>
              <a:t>memory committed to existing processes. This limit assures that there are not</a:t>
            </a:r>
          </a:p>
          <a:p>
            <a:r>
              <a:rPr lang="en-US" sz="1200" kern="1200" baseline="0" dirty="0">
                <a:solidFill>
                  <a:schemeClr val="tx1"/>
                </a:solidFill>
                <a:latin typeface="+mn-lt"/>
                <a:ea typeface="+mn-ea"/>
                <a:cs typeface="+mn-cs"/>
              </a:rPr>
              <a:t>so many active processes as to degrade performance.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Ready : Running: When it is time to select a process to run, the OS chooses</a:t>
            </a:r>
          </a:p>
          <a:p>
            <a:r>
              <a:rPr lang="en-US" sz="1200" kern="1200" baseline="0" dirty="0">
                <a:solidFill>
                  <a:schemeClr val="tx1"/>
                </a:solidFill>
                <a:latin typeface="+mn-lt"/>
                <a:ea typeface="+mn-ea"/>
                <a:cs typeface="+mn-cs"/>
              </a:rPr>
              <a:t>one of the processes in the Ready state. This is the job of the scheduler or</a:t>
            </a:r>
          </a:p>
          <a:p>
            <a:r>
              <a:rPr lang="en-US" sz="1200" kern="1200" baseline="0" dirty="0">
                <a:solidFill>
                  <a:schemeClr val="tx1"/>
                </a:solidFill>
                <a:latin typeface="+mn-lt"/>
                <a:ea typeface="+mn-ea"/>
                <a:cs typeface="+mn-cs"/>
              </a:rPr>
              <a:t>dispatcher. Scheduling is explored in Part Four.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Running : Exit: The currently running process is terminated by the OS if the</a:t>
            </a:r>
          </a:p>
          <a:p>
            <a:r>
              <a:rPr lang="en-US" sz="1200" kern="1200" baseline="0" dirty="0">
                <a:solidFill>
                  <a:schemeClr val="tx1"/>
                </a:solidFill>
                <a:latin typeface="+mn-lt"/>
                <a:ea typeface="+mn-ea"/>
                <a:cs typeface="+mn-cs"/>
              </a:rPr>
              <a:t>process indicates that it has completed, or if it aborts. See Table 3.2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Running : Ready: The most common reason for this transition is that the</a:t>
            </a:r>
          </a:p>
          <a:p>
            <a:r>
              <a:rPr lang="en-US" sz="1200" kern="1200" baseline="0" dirty="0">
                <a:solidFill>
                  <a:schemeClr val="tx1"/>
                </a:solidFill>
                <a:latin typeface="+mn-lt"/>
                <a:ea typeface="+mn-ea"/>
                <a:cs typeface="+mn-cs"/>
              </a:rPr>
              <a:t>running process has reached the maximum allowable time for uninterrupted</a:t>
            </a:r>
          </a:p>
          <a:p>
            <a:r>
              <a:rPr lang="en-US" sz="1200" kern="1200" baseline="0" dirty="0">
                <a:solidFill>
                  <a:schemeClr val="tx1"/>
                </a:solidFill>
                <a:latin typeface="+mn-lt"/>
                <a:ea typeface="+mn-ea"/>
                <a:cs typeface="+mn-cs"/>
              </a:rPr>
              <a:t>execution; virtually all multiprogramming operating systems impose this type</a:t>
            </a:r>
          </a:p>
          <a:p>
            <a:r>
              <a:rPr lang="en-US" sz="1200" kern="1200" baseline="0" dirty="0">
                <a:solidFill>
                  <a:schemeClr val="tx1"/>
                </a:solidFill>
                <a:latin typeface="+mn-lt"/>
                <a:ea typeface="+mn-ea"/>
                <a:cs typeface="+mn-cs"/>
              </a:rPr>
              <a:t>of time discipline. There are several other alternative causes for this transition,</a:t>
            </a:r>
          </a:p>
          <a:p>
            <a:r>
              <a:rPr lang="en-US" sz="1200" kern="1200" baseline="0" dirty="0">
                <a:solidFill>
                  <a:schemeClr val="tx1"/>
                </a:solidFill>
                <a:latin typeface="+mn-lt"/>
                <a:ea typeface="+mn-ea"/>
                <a:cs typeface="+mn-cs"/>
              </a:rPr>
              <a:t>which are not implemented in all operating systems. Of particular importance</a:t>
            </a:r>
          </a:p>
          <a:p>
            <a:r>
              <a:rPr lang="en-US" sz="1200" kern="1200" baseline="0" dirty="0">
                <a:solidFill>
                  <a:schemeClr val="tx1"/>
                </a:solidFill>
                <a:latin typeface="+mn-lt"/>
                <a:ea typeface="+mn-ea"/>
                <a:cs typeface="+mn-cs"/>
              </a:rPr>
              <a:t>is the case in which the OS assigns different levels of priority to different</a:t>
            </a:r>
          </a:p>
          <a:p>
            <a:r>
              <a:rPr lang="en-US" sz="1200" kern="1200" baseline="0" dirty="0">
                <a:solidFill>
                  <a:schemeClr val="tx1"/>
                </a:solidFill>
                <a:latin typeface="+mn-lt"/>
                <a:ea typeface="+mn-ea"/>
                <a:cs typeface="+mn-cs"/>
              </a:rPr>
              <a:t>processes.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Running : Blocked: A process is put in the Blocked state if it requests something</a:t>
            </a:r>
          </a:p>
          <a:p>
            <a:r>
              <a:rPr lang="en-US" sz="1200" kern="1200" baseline="0" dirty="0">
                <a:solidFill>
                  <a:schemeClr val="tx1"/>
                </a:solidFill>
                <a:latin typeface="+mn-lt"/>
                <a:ea typeface="+mn-ea"/>
                <a:cs typeface="+mn-cs"/>
              </a:rPr>
              <a:t>for which it must wait. A request to the OS is usually in the form of a</a:t>
            </a:r>
          </a:p>
          <a:p>
            <a:r>
              <a:rPr lang="en-US" sz="1200" kern="1200" baseline="0" dirty="0">
                <a:solidFill>
                  <a:schemeClr val="tx1"/>
                </a:solidFill>
                <a:latin typeface="+mn-lt"/>
                <a:ea typeface="+mn-ea"/>
                <a:cs typeface="+mn-cs"/>
              </a:rPr>
              <a:t>system service call; that is, a call from the running program to a procedure</a:t>
            </a:r>
          </a:p>
          <a:p>
            <a:r>
              <a:rPr lang="en-US" sz="1200" kern="1200" baseline="0" dirty="0">
                <a:solidFill>
                  <a:schemeClr val="tx1"/>
                </a:solidFill>
                <a:latin typeface="+mn-lt"/>
                <a:ea typeface="+mn-ea"/>
                <a:cs typeface="+mn-cs"/>
              </a:rPr>
              <a:t>that is part of the operating system code. For example, a process may request</a:t>
            </a:r>
          </a:p>
          <a:p>
            <a:r>
              <a:rPr lang="en-US" sz="1200" kern="1200" baseline="0" dirty="0">
                <a:solidFill>
                  <a:schemeClr val="tx1"/>
                </a:solidFill>
                <a:latin typeface="+mn-lt"/>
                <a:ea typeface="+mn-ea"/>
                <a:cs typeface="+mn-cs"/>
              </a:rPr>
              <a:t>a service from the OS that the OS is not prepared to perform immediately. It</a:t>
            </a:r>
          </a:p>
          <a:p>
            <a:r>
              <a:rPr lang="en-US" sz="1200" kern="1200" baseline="0" dirty="0">
                <a:solidFill>
                  <a:schemeClr val="tx1"/>
                </a:solidFill>
                <a:latin typeface="+mn-lt"/>
                <a:ea typeface="+mn-ea"/>
                <a:cs typeface="+mn-cs"/>
              </a:rPr>
              <a:t>can request a resource, such as a file or a shared section of virtual memory,</a:t>
            </a:r>
          </a:p>
          <a:p>
            <a:r>
              <a:rPr lang="en-US" sz="1200" kern="1200" baseline="0" dirty="0">
                <a:solidFill>
                  <a:schemeClr val="tx1"/>
                </a:solidFill>
                <a:latin typeface="+mn-lt"/>
                <a:ea typeface="+mn-ea"/>
                <a:cs typeface="+mn-cs"/>
              </a:rPr>
              <a:t>that is not immediately available. Or the process may initiate an action, such</a:t>
            </a:r>
          </a:p>
          <a:p>
            <a:r>
              <a:rPr lang="en-US" sz="1200" kern="1200" baseline="0" dirty="0">
                <a:solidFill>
                  <a:schemeClr val="tx1"/>
                </a:solidFill>
                <a:latin typeface="+mn-lt"/>
                <a:ea typeface="+mn-ea"/>
                <a:cs typeface="+mn-cs"/>
              </a:rPr>
              <a:t>as an I/O operation, that must be completed before the process can continue.</a:t>
            </a:r>
          </a:p>
          <a:p>
            <a:r>
              <a:rPr lang="en-US" sz="1200" kern="1200" baseline="0" dirty="0">
                <a:solidFill>
                  <a:schemeClr val="tx1"/>
                </a:solidFill>
                <a:latin typeface="+mn-lt"/>
                <a:ea typeface="+mn-ea"/>
                <a:cs typeface="+mn-cs"/>
              </a:rPr>
              <a:t>When processes communicate with each other, a process may be blocked</a:t>
            </a:r>
          </a:p>
          <a:p>
            <a:r>
              <a:rPr lang="en-US" sz="1200" kern="1200" baseline="0" dirty="0">
                <a:solidFill>
                  <a:schemeClr val="tx1"/>
                </a:solidFill>
                <a:latin typeface="+mn-lt"/>
                <a:ea typeface="+mn-ea"/>
                <a:cs typeface="+mn-cs"/>
              </a:rPr>
              <a:t>when it is waiting for another process to provide data or waiting for a message</a:t>
            </a:r>
          </a:p>
          <a:p>
            <a:r>
              <a:rPr lang="en-US" sz="1200" kern="1200" baseline="0" dirty="0">
                <a:solidFill>
                  <a:schemeClr val="tx1"/>
                </a:solidFill>
                <a:latin typeface="+mn-lt"/>
                <a:ea typeface="+mn-ea"/>
                <a:cs typeface="+mn-cs"/>
              </a:rPr>
              <a:t>from another process.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Blocked : Ready: A process in the Blocked state is moved to the Ready state</a:t>
            </a:r>
          </a:p>
          <a:p>
            <a:r>
              <a:rPr lang="en-US" sz="1200" kern="1200" baseline="0" dirty="0">
                <a:solidFill>
                  <a:schemeClr val="tx1"/>
                </a:solidFill>
                <a:latin typeface="+mn-lt"/>
                <a:ea typeface="+mn-ea"/>
                <a:cs typeface="+mn-cs"/>
              </a:rPr>
              <a:t>when the event for which it has been waiting occurs.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Ready : Exit: For clarity, this transition is not shown on the state diagram. In</a:t>
            </a:r>
          </a:p>
          <a:p>
            <a:r>
              <a:rPr lang="en-US" sz="1200" kern="1200" baseline="0" dirty="0">
                <a:solidFill>
                  <a:schemeClr val="tx1"/>
                </a:solidFill>
                <a:latin typeface="+mn-lt"/>
                <a:ea typeface="+mn-ea"/>
                <a:cs typeface="+mn-cs"/>
              </a:rPr>
              <a:t>some systems, a parent may terminate a child’ process at any time. Also, if a parent</a:t>
            </a:r>
          </a:p>
          <a:p>
            <a:r>
              <a:rPr lang="en-US" sz="1200" kern="1200" baseline="0" dirty="0">
                <a:solidFill>
                  <a:schemeClr val="tx1"/>
                </a:solidFill>
                <a:latin typeface="+mn-lt"/>
                <a:ea typeface="+mn-ea"/>
                <a:cs typeface="+mn-cs"/>
              </a:rPr>
              <a:t>terminates, all child processes associated with that parent may be terminated.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Blocked : Exit: The comments under the preceding item apply.</a:t>
            </a:r>
            <a:endParaRPr lang="en-US" sz="1200" kern="1200" baseline="0" dirty="0">
              <a:solidFill>
                <a:schemeClr val="tx1"/>
              </a:solidFill>
              <a:latin typeface="+mn-lt"/>
              <a:ea typeface="+mn-ea"/>
              <a:cs typeface="+mn-cs"/>
            </a:endParaRPr>
          </a:p>
          <a:p>
            <a:endParaRPr lang="en-US" b="1" i="0"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13</a:t>
            </a:fld>
            <a:endParaRPr lang="en-US" dirty="0"/>
          </a:p>
        </p:txBody>
      </p:sp>
    </p:spTree>
    <p:extLst>
      <p:ext uri="{BB962C8B-B14F-4D97-AF65-F5344CB8AC3E}">
        <p14:creationId xmlns:p14="http://schemas.microsoft.com/office/powerpoint/2010/main" val="1698620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Returning to our simple example, Figure 3.7 shows the transition of each process</a:t>
            </a:r>
          </a:p>
          <a:p>
            <a:r>
              <a:rPr lang="en-US" sz="1200" kern="1200" baseline="0" dirty="0">
                <a:solidFill>
                  <a:schemeClr val="tx1"/>
                </a:solidFill>
                <a:latin typeface="+mn-lt"/>
                <a:ea typeface="+mn-ea"/>
                <a:cs typeface="+mn-cs"/>
              </a:rPr>
              <a:t>among the states.</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14</a:t>
            </a:fld>
            <a:endParaRPr lang="en-US" dirty="0"/>
          </a:p>
        </p:txBody>
      </p:sp>
    </p:spTree>
    <p:extLst>
      <p:ext uri="{BB962C8B-B14F-4D97-AF65-F5344CB8AC3E}">
        <p14:creationId xmlns:p14="http://schemas.microsoft.com/office/powerpoint/2010/main" val="637338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Figure 3.8a suggests the way in which a queuing discipline</a:t>
            </a:r>
          </a:p>
          <a:p>
            <a:r>
              <a:rPr lang="en-US" sz="1200" kern="1200" baseline="0" dirty="0">
                <a:solidFill>
                  <a:schemeClr val="tx1"/>
                </a:solidFill>
                <a:latin typeface="+mn-lt"/>
                <a:ea typeface="+mn-ea"/>
                <a:cs typeface="+mn-cs"/>
              </a:rPr>
              <a:t>might be implemented with two queues: a Ready queue and a Blocked queue. As</a:t>
            </a:r>
          </a:p>
          <a:p>
            <a:r>
              <a:rPr lang="en-US" sz="1200" kern="1200" baseline="0" dirty="0">
                <a:solidFill>
                  <a:schemeClr val="tx1"/>
                </a:solidFill>
                <a:latin typeface="+mn-lt"/>
                <a:ea typeface="+mn-ea"/>
                <a:cs typeface="+mn-cs"/>
              </a:rPr>
              <a:t>each process is admitted to the system, it is placed in the Ready queue. When it is</a:t>
            </a:r>
          </a:p>
          <a:p>
            <a:r>
              <a:rPr lang="en-US" sz="1200" kern="1200" baseline="0" dirty="0">
                <a:solidFill>
                  <a:schemeClr val="tx1"/>
                </a:solidFill>
                <a:latin typeface="+mn-lt"/>
                <a:ea typeface="+mn-ea"/>
                <a:cs typeface="+mn-cs"/>
              </a:rPr>
              <a:t>time for the OS to choose another process to run, it selects one from the Ready</a:t>
            </a:r>
          </a:p>
          <a:p>
            <a:r>
              <a:rPr lang="en-US" sz="1200" kern="1200" baseline="0" dirty="0">
                <a:solidFill>
                  <a:schemeClr val="tx1"/>
                </a:solidFill>
                <a:latin typeface="+mn-lt"/>
                <a:ea typeface="+mn-ea"/>
                <a:cs typeface="+mn-cs"/>
              </a:rPr>
              <a:t>queue. In the absence of any priority scheme, this can be a simple first-in-first-out</a:t>
            </a:r>
          </a:p>
          <a:p>
            <a:r>
              <a:rPr lang="en-US" sz="1200" kern="1200" baseline="0" dirty="0">
                <a:solidFill>
                  <a:schemeClr val="tx1"/>
                </a:solidFill>
                <a:latin typeface="+mn-lt"/>
                <a:ea typeface="+mn-ea"/>
                <a:cs typeface="+mn-cs"/>
              </a:rPr>
              <a:t>queue. When a running process is removed from execution, it is either terminated</a:t>
            </a:r>
          </a:p>
          <a:p>
            <a:r>
              <a:rPr lang="en-US" sz="1200" kern="1200" baseline="0" dirty="0">
                <a:solidFill>
                  <a:schemeClr val="tx1"/>
                </a:solidFill>
                <a:latin typeface="+mn-lt"/>
                <a:ea typeface="+mn-ea"/>
                <a:cs typeface="+mn-cs"/>
              </a:rPr>
              <a:t>or placed in the Ready or Blocked queue, depending on the circumstances. Finally,</a:t>
            </a:r>
          </a:p>
          <a:p>
            <a:r>
              <a:rPr lang="en-US" sz="1200" kern="1200" baseline="0" dirty="0">
                <a:solidFill>
                  <a:schemeClr val="tx1"/>
                </a:solidFill>
                <a:latin typeface="+mn-lt"/>
                <a:ea typeface="+mn-ea"/>
                <a:cs typeface="+mn-cs"/>
              </a:rPr>
              <a:t>when an event occurs, any process in the Blocked queue that has been waiting on</a:t>
            </a:r>
          </a:p>
          <a:p>
            <a:r>
              <a:rPr lang="en-US" sz="1200" kern="1200" baseline="0" dirty="0">
                <a:solidFill>
                  <a:schemeClr val="tx1"/>
                </a:solidFill>
                <a:latin typeface="+mn-lt"/>
                <a:ea typeface="+mn-ea"/>
                <a:cs typeface="+mn-cs"/>
              </a:rPr>
              <a:t>that event only is moved to the Ready queue.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This latter arrangement means that, when an event occurs, the OS must scan</a:t>
            </a:r>
          </a:p>
          <a:p>
            <a:r>
              <a:rPr lang="en-US" sz="1200" kern="1200" baseline="0" dirty="0">
                <a:solidFill>
                  <a:schemeClr val="tx1"/>
                </a:solidFill>
                <a:latin typeface="+mn-lt"/>
                <a:ea typeface="+mn-ea"/>
                <a:cs typeface="+mn-cs"/>
              </a:rPr>
              <a:t>the entire blocked queue, searching for those processes waiting on that event. In a</a:t>
            </a:r>
          </a:p>
          <a:p>
            <a:r>
              <a:rPr lang="en-US" sz="1200" kern="1200" baseline="0" dirty="0">
                <a:solidFill>
                  <a:schemeClr val="tx1"/>
                </a:solidFill>
                <a:latin typeface="+mn-lt"/>
                <a:ea typeface="+mn-ea"/>
                <a:cs typeface="+mn-cs"/>
              </a:rPr>
              <a:t>large OS, there could be hundreds or even thousands of processes in that queue.</a:t>
            </a:r>
          </a:p>
          <a:p>
            <a:r>
              <a:rPr lang="en-US" sz="1200" kern="1200" baseline="0" dirty="0">
                <a:solidFill>
                  <a:schemeClr val="tx1"/>
                </a:solidFill>
                <a:latin typeface="+mn-lt"/>
                <a:ea typeface="+mn-ea"/>
                <a:cs typeface="+mn-cs"/>
              </a:rPr>
              <a:t>Therefore, it would be more efficient to have a number of queues, one for each</a:t>
            </a:r>
          </a:p>
          <a:p>
            <a:r>
              <a:rPr lang="en-US" sz="1200" kern="1200" baseline="0" dirty="0">
                <a:solidFill>
                  <a:schemeClr val="tx1"/>
                </a:solidFill>
                <a:latin typeface="+mn-lt"/>
                <a:ea typeface="+mn-ea"/>
                <a:cs typeface="+mn-cs"/>
              </a:rPr>
              <a:t>event. Then, when the event occurs, the entire list of processes in the appropriate</a:t>
            </a:r>
          </a:p>
          <a:p>
            <a:r>
              <a:rPr lang="en-US" sz="1200" kern="1200" baseline="0" dirty="0">
                <a:solidFill>
                  <a:schemeClr val="tx1"/>
                </a:solidFill>
                <a:latin typeface="+mn-lt"/>
                <a:ea typeface="+mn-ea"/>
                <a:cs typeface="+mn-cs"/>
              </a:rPr>
              <a:t>queue can be moved to the Ready state ( Figure 3.8b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One final refinement: If the dispatching of processes is dictated by a priority</a:t>
            </a:r>
          </a:p>
          <a:p>
            <a:r>
              <a:rPr lang="en-US" sz="1200" kern="1200" baseline="0" dirty="0">
                <a:solidFill>
                  <a:schemeClr val="tx1"/>
                </a:solidFill>
                <a:latin typeface="+mn-lt"/>
                <a:ea typeface="+mn-ea"/>
                <a:cs typeface="+mn-cs"/>
              </a:rPr>
              <a:t>scheme, then it would be convenient to have a number of Ready queues, one for</a:t>
            </a:r>
          </a:p>
          <a:p>
            <a:r>
              <a:rPr lang="en-US" sz="1200" kern="1200" baseline="0" dirty="0">
                <a:solidFill>
                  <a:schemeClr val="tx1"/>
                </a:solidFill>
                <a:latin typeface="+mn-lt"/>
                <a:ea typeface="+mn-ea"/>
                <a:cs typeface="+mn-cs"/>
              </a:rPr>
              <a:t>each priority level. The OS could then readily determine which is the highest-priority</a:t>
            </a:r>
          </a:p>
          <a:p>
            <a:r>
              <a:rPr lang="en-US" sz="1200" kern="1200" baseline="0" dirty="0">
                <a:solidFill>
                  <a:schemeClr val="tx1"/>
                </a:solidFill>
                <a:latin typeface="+mn-lt"/>
                <a:ea typeface="+mn-ea"/>
                <a:cs typeface="+mn-cs"/>
              </a:rPr>
              <a:t>ready process that has been waiting the longest.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15</a:t>
            </a:fld>
            <a:endParaRPr lang="en-US" dirty="0"/>
          </a:p>
        </p:txBody>
      </p:sp>
    </p:spTree>
    <p:extLst>
      <p:ext uri="{BB962C8B-B14F-4D97-AF65-F5344CB8AC3E}">
        <p14:creationId xmlns:p14="http://schemas.microsoft.com/office/powerpoint/2010/main" val="872323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mn-lt"/>
                <a:ea typeface="+mn-ea"/>
                <a:cs typeface="+mn-cs"/>
              </a:rPr>
              <a:t>Recall that the reason for all of this elaborate machinery is that I/O activities</a:t>
            </a:r>
          </a:p>
          <a:p>
            <a:r>
              <a:rPr lang="en-US" sz="1200" kern="1200" baseline="0" dirty="0">
                <a:solidFill>
                  <a:schemeClr val="tx1"/>
                </a:solidFill>
                <a:latin typeface="+mn-lt"/>
                <a:ea typeface="+mn-ea"/>
                <a:cs typeface="+mn-cs"/>
              </a:rPr>
              <a:t>are much slower than computation and therefore the processor in a uniprogramming</a:t>
            </a:r>
          </a:p>
          <a:p>
            <a:r>
              <a:rPr lang="en-US" sz="1200" kern="1200" baseline="0" dirty="0">
                <a:solidFill>
                  <a:schemeClr val="tx1"/>
                </a:solidFill>
                <a:latin typeface="+mn-lt"/>
                <a:ea typeface="+mn-ea"/>
                <a:cs typeface="+mn-cs"/>
              </a:rPr>
              <a:t>system is idle most of the time. But the arrangement of Figure 3.8b does not entirely</a:t>
            </a:r>
          </a:p>
          <a:p>
            <a:r>
              <a:rPr lang="en-US" sz="1200" kern="1200" baseline="0" dirty="0">
                <a:solidFill>
                  <a:schemeClr val="tx1"/>
                </a:solidFill>
                <a:latin typeface="+mn-lt"/>
                <a:ea typeface="+mn-ea"/>
                <a:cs typeface="+mn-cs"/>
              </a:rPr>
              <a:t>solve the problem. It is true that, in this case, memory holds multiple processes and</a:t>
            </a:r>
          </a:p>
          <a:p>
            <a:r>
              <a:rPr lang="en-US" sz="1200" kern="1200" baseline="0" dirty="0">
                <a:solidFill>
                  <a:schemeClr val="tx1"/>
                </a:solidFill>
                <a:latin typeface="+mn-lt"/>
                <a:ea typeface="+mn-ea"/>
                <a:cs typeface="+mn-cs"/>
              </a:rPr>
              <a:t>that the processor can move to another process when one process is blocked. But the</a:t>
            </a:r>
          </a:p>
          <a:p>
            <a:r>
              <a:rPr lang="en-US" sz="1200" kern="1200" baseline="0" dirty="0">
                <a:solidFill>
                  <a:schemeClr val="tx1"/>
                </a:solidFill>
                <a:latin typeface="+mn-lt"/>
                <a:ea typeface="+mn-ea"/>
                <a:cs typeface="+mn-cs"/>
              </a:rPr>
              <a:t>processor is so much faster than I/O that it will be common for all of the processes in</a:t>
            </a:r>
          </a:p>
          <a:p>
            <a:r>
              <a:rPr lang="en-US" sz="1200" kern="1200" baseline="0" dirty="0">
                <a:solidFill>
                  <a:schemeClr val="tx1"/>
                </a:solidFill>
                <a:latin typeface="+mn-lt"/>
                <a:ea typeface="+mn-ea"/>
                <a:cs typeface="+mn-cs"/>
              </a:rPr>
              <a:t>memory to be waiting for I/O. Thus, even with multiprogramming, a processor could</a:t>
            </a:r>
          </a:p>
          <a:p>
            <a:r>
              <a:rPr lang="en-US" sz="1200" kern="1200" baseline="0" dirty="0">
                <a:solidFill>
                  <a:schemeClr val="tx1"/>
                </a:solidFill>
                <a:latin typeface="+mn-lt"/>
                <a:ea typeface="+mn-ea"/>
                <a:cs typeface="+mn-cs"/>
              </a:rPr>
              <a:t>be idle most of the time.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What to do? Main memory could be expanded to accommodate more processes.</a:t>
            </a:r>
          </a:p>
          <a:p>
            <a:r>
              <a:rPr lang="en-US" sz="1200" kern="1200" baseline="0" dirty="0">
                <a:solidFill>
                  <a:schemeClr val="tx1"/>
                </a:solidFill>
                <a:latin typeface="+mn-lt"/>
                <a:ea typeface="+mn-ea"/>
                <a:cs typeface="+mn-cs"/>
              </a:rPr>
              <a:t>But there are two flaws in this approach. First, there is a cost associated with</a:t>
            </a:r>
          </a:p>
          <a:p>
            <a:r>
              <a:rPr lang="en-US" sz="1200" kern="1200" baseline="0" dirty="0">
                <a:solidFill>
                  <a:schemeClr val="tx1"/>
                </a:solidFill>
                <a:latin typeface="+mn-lt"/>
                <a:ea typeface="+mn-ea"/>
                <a:cs typeface="+mn-cs"/>
              </a:rPr>
              <a:t>main memory, which, though small on a per-byte basis, begins to add up as we get</a:t>
            </a:r>
          </a:p>
          <a:p>
            <a:r>
              <a:rPr lang="en-US" sz="1200" kern="1200" baseline="0" dirty="0">
                <a:solidFill>
                  <a:schemeClr val="tx1"/>
                </a:solidFill>
                <a:latin typeface="+mn-lt"/>
                <a:ea typeface="+mn-ea"/>
                <a:cs typeface="+mn-cs"/>
              </a:rPr>
              <a:t>into the gigabytes of storage. Second, the appetite of programs for memory has</a:t>
            </a:r>
          </a:p>
          <a:p>
            <a:r>
              <a:rPr lang="en-US" sz="1200" kern="1200" baseline="0" dirty="0">
                <a:solidFill>
                  <a:schemeClr val="tx1"/>
                </a:solidFill>
                <a:latin typeface="+mn-lt"/>
                <a:ea typeface="+mn-ea"/>
                <a:cs typeface="+mn-cs"/>
              </a:rPr>
              <a:t>grown as fast as the cost of memory has dropped. So larger memory results in larger</a:t>
            </a:r>
          </a:p>
          <a:p>
            <a:r>
              <a:rPr lang="en-US" sz="1200" kern="1200" baseline="0" dirty="0">
                <a:solidFill>
                  <a:schemeClr val="tx1"/>
                </a:solidFill>
                <a:latin typeface="+mn-lt"/>
                <a:ea typeface="+mn-ea"/>
                <a:cs typeface="+mn-cs"/>
              </a:rPr>
              <a:t>processes, not more processes.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Another solution is swapping, which involves moving part or all of a process</a:t>
            </a:r>
          </a:p>
          <a:p>
            <a:r>
              <a:rPr lang="en-US" sz="1200" kern="1200" baseline="0" dirty="0">
                <a:solidFill>
                  <a:schemeClr val="tx1"/>
                </a:solidFill>
                <a:latin typeface="+mn-lt"/>
                <a:ea typeface="+mn-ea"/>
                <a:cs typeface="+mn-cs"/>
              </a:rPr>
              <a:t>from main memory to disk. When none of the processes in main memory is in the</a:t>
            </a:r>
          </a:p>
          <a:p>
            <a:r>
              <a:rPr lang="en-US" sz="1200" kern="1200" baseline="0" dirty="0">
                <a:solidFill>
                  <a:schemeClr val="tx1"/>
                </a:solidFill>
                <a:latin typeface="+mn-lt"/>
                <a:ea typeface="+mn-ea"/>
                <a:cs typeface="+mn-cs"/>
              </a:rPr>
              <a:t>Ready state, the OS swaps one of the blocked processes out on to disk into a suspend</a:t>
            </a:r>
          </a:p>
          <a:p>
            <a:r>
              <a:rPr lang="en-US" sz="1200" kern="1200" baseline="0" dirty="0">
                <a:solidFill>
                  <a:schemeClr val="tx1"/>
                </a:solidFill>
                <a:latin typeface="+mn-lt"/>
                <a:ea typeface="+mn-ea"/>
                <a:cs typeface="+mn-cs"/>
              </a:rPr>
              <a:t>queue. This is a queue of existing processes that have been temporarily kicked</a:t>
            </a:r>
          </a:p>
          <a:p>
            <a:r>
              <a:rPr lang="en-US" sz="1200" kern="1200" baseline="0" dirty="0">
                <a:solidFill>
                  <a:schemeClr val="tx1"/>
                </a:solidFill>
                <a:latin typeface="+mn-lt"/>
                <a:ea typeface="+mn-ea"/>
                <a:cs typeface="+mn-cs"/>
              </a:rPr>
              <a:t>out of main memory, or suspended. The OS then brings in another process from the</a:t>
            </a:r>
          </a:p>
          <a:p>
            <a:r>
              <a:rPr lang="en-US" sz="1200" kern="1200" baseline="0" dirty="0">
                <a:solidFill>
                  <a:schemeClr val="tx1"/>
                </a:solidFill>
                <a:latin typeface="+mn-lt"/>
                <a:ea typeface="+mn-ea"/>
                <a:cs typeface="+mn-cs"/>
              </a:rPr>
              <a:t>suspend queue, or it honors a new-process request. Execution then continues with</a:t>
            </a:r>
          </a:p>
          <a:p>
            <a:r>
              <a:rPr lang="en-US" sz="1200" kern="1200" baseline="0" dirty="0">
                <a:solidFill>
                  <a:schemeClr val="tx1"/>
                </a:solidFill>
                <a:latin typeface="+mn-lt"/>
                <a:ea typeface="+mn-ea"/>
                <a:cs typeface="+mn-cs"/>
              </a:rPr>
              <a:t>the newly arrived process.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Swapping, however, is an I/O operation, and therefore there is the potential</a:t>
            </a:r>
          </a:p>
          <a:p>
            <a:r>
              <a:rPr lang="en-US" sz="1200" kern="1200" baseline="0" dirty="0">
                <a:solidFill>
                  <a:schemeClr val="tx1"/>
                </a:solidFill>
                <a:latin typeface="+mn-lt"/>
                <a:ea typeface="+mn-ea"/>
                <a:cs typeface="+mn-cs"/>
              </a:rPr>
              <a:t>for making the problem worse, not better. But because disk I/O is generally the</a:t>
            </a:r>
          </a:p>
          <a:p>
            <a:r>
              <a:rPr lang="en-US" sz="1200" kern="1200" baseline="0" dirty="0">
                <a:solidFill>
                  <a:schemeClr val="tx1"/>
                </a:solidFill>
                <a:latin typeface="+mn-lt"/>
                <a:ea typeface="+mn-ea"/>
                <a:cs typeface="+mn-cs"/>
              </a:rPr>
              <a:t>fastest I/O on a system (e.g., compared to tape or printer I/O), swapping will usually</a:t>
            </a:r>
          </a:p>
          <a:p>
            <a:r>
              <a:rPr lang="en-US" sz="1200" kern="1200" baseline="0" dirty="0">
                <a:solidFill>
                  <a:schemeClr val="tx1"/>
                </a:solidFill>
                <a:latin typeface="+mn-lt"/>
                <a:ea typeface="+mn-ea"/>
                <a:cs typeface="+mn-cs"/>
              </a:rPr>
              <a:t>enhance performance.</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16</a:t>
            </a:fld>
            <a:endParaRPr lang="en-US" dirty="0"/>
          </a:p>
        </p:txBody>
      </p:sp>
    </p:spTree>
    <p:extLst>
      <p:ext uri="{BB962C8B-B14F-4D97-AF65-F5344CB8AC3E}">
        <p14:creationId xmlns:p14="http://schemas.microsoft.com/office/powerpoint/2010/main" val="1177544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Draw the five state on the whiteboard.</a:t>
            </a:r>
          </a:p>
          <a:p>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With the use of swapping as just described, one other state must be added to</a:t>
            </a:r>
          </a:p>
          <a:p>
            <a:r>
              <a:rPr lang="en-US" sz="1200" kern="1200" baseline="0" dirty="0">
                <a:solidFill>
                  <a:schemeClr val="tx1"/>
                </a:solidFill>
                <a:latin typeface="+mn-lt"/>
                <a:ea typeface="+mn-ea"/>
                <a:cs typeface="+mn-cs"/>
              </a:rPr>
              <a:t>our process behavior model ( Figure 3.9a ): the Suspend state. When all of the processes</a:t>
            </a:r>
          </a:p>
          <a:p>
            <a:r>
              <a:rPr lang="en-US" sz="1200" kern="1200" baseline="0" dirty="0">
                <a:solidFill>
                  <a:schemeClr val="tx1"/>
                </a:solidFill>
                <a:latin typeface="+mn-lt"/>
                <a:ea typeface="+mn-ea"/>
                <a:cs typeface="+mn-cs"/>
              </a:rPr>
              <a:t>in main memory are in the Blocked state, the OS can suspend one process by</a:t>
            </a:r>
          </a:p>
          <a:p>
            <a:r>
              <a:rPr lang="en-US" sz="1200" kern="1200" baseline="0" dirty="0">
                <a:solidFill>
                  <a:schemeClr val="tx1"/>
                </a:solidFill>
                <a:latin typeface="+mn-lt"/>
                <a:ea typeface="+mn-ea"/>
                <a:cs typeface="+mn-cs"/>
              </a:rPr>
              <a:t>putting it in the Suspend state and transferring it to disk. The space that is freed in</a:t>
            </a:r>
          </a:p>
          <a:p>
            <a:r>
              <a:rPr lang="en-US" sz="1200" kern="1200" baseline="0" dirty="0">
                <a:solidFill>
                  <a:schemeClr val="tx1"/>
                </a:solidFill>
                <a:latin typeface="+mn-lt"/>
                <a:ea typeface="+mn-ea"/>
                <a:cs typeface="+mn-cs"/>
              </a:rPr>
              <a:t>main memory can then be used to bring in another process.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When the OS has performed a swapping-out operation, it has two choices for</a:t>
            </a:r>
          </a:p>
          <a:p>
            <a:r>
              <a:rPr lang="en-US" sz="1200" kern="1200" baseline="0" dirty="0">
                <a:solidFill>
                  <a:schemeClr val="tx1"/>
                </a:solidFill>
                <a:latin typeface="+mn-lt"/>
                <a:ea typeface="+mn-ea"/>
                <a:cs typeface="+mn-cs"/>
              </a:rPr>
              <a:t>selecting a process to bring into main memory: It can admit a newly created process</a:t>
            </a:r>
          </a:p>
          <a:p>
            <a:r>
              <a:rPr lang="en-US" sz="1200" kern="1200" baseline="0" dirty="0">
                <a:solidFill>
                  <a:schemeClr val="tx1"/>
                </a:solidFill>
                <a:latin typeface="+mn-lt"/>
                <a:ea typeface="+mn-ea"/>
                <a:cs typeface="+mn-cs"/>
              </a:rPr>
              <a:t>or it can bring in a previously suspended process. It would appear that the preference</a:t>
            </a:r>
          </a:p>
          <a:p>
            <a:r>
              <a:rPr lang="en-US" sz="1200" kern="1200" baseline="0" dirty="0">
                <a:solidFill>
                  <a:schemeClr val="tx1"/>
                </a:solidFill>
                <a:latin typeface="+mn-lt"/>
                <a:ea typeface="+mn-ea"/>
                <a:cs typeface="+mn-cs"/>
              </a:rPr>
              <a:t>should be to bring in a previously suspended process, to provide it with service</a:t>
            </a:r>
          </a:p>
          <a:p>
            <a:r>
              <a:rPr lang="en-US" sz="1200" kern="1200" baseline="0" dirty="0">
                <a:solidFill>
                  <a:schemeClr val="tx1"/>
                </a:solidFill>
                <a:latin typeface="+mn-lt"/>
                <a:ea typeface="+mn-ea"/>
                <a:cs typeface="+mn-cs"/>
              </a:rPr>
              <a:t>rather than increasing the total load on the 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But this line of reasoning presents a difficulty. All of the processes that have</a:t>
            </a:r>
          </a:p>
          <a:p>
            <a:r>
              <a:rPr lang="en-US" sz="1200" kern="1200" baseline="0" dirty="0">
                <a:solidFill>
                  <a:schemeClr val="tx1"/>
                </a:solidFill>
                <a:latin typeface="+mn-lt"/>
                <a:ea typeface="+mn-ea"/>
                <a:cs typeface="+mn-cs"/>
              </a:rPr>
              <a:t>been suspended were in the Blocked state at the time of suspension. It clearly would</a:t>
            </a:r>
          </a:p>
          <a:p>
            <a:r>
              <a:rPr lang="en-US" sz="1200" kern="1200" baseline="0" dirty="0">
                <a:solidFill>
                  <a:schemeClr val="tx1"/>
                </a:solidFill>
                <a:latin typeface="+mn-lt"/>
                <a:ea typeface="+mn-ea"/>
                <a:cs typeface="+mn-cs"/>
              </a:rPr>
              <a:t>not do any good to bring a blocked process back into main memory, because it is</a:t>
            </a:r>
          </a:p>
          <a:p>
            <a:r>
              <a:rPr lang="en-US" sz="1200" kern="1200" baseline="0" dirty="0">
                <a:solidFill>
                  <a:schemeClr val="tx1"/>
                </a:solidFill>
                <a:latin typeface="+mn-lt"/>
                <a:ea typeface="+mn-ea"/>
                <a:cs typeface="+mn-cs"/>
              </a:rPr>
              <a:t>still not ready for execution. Recognize, however, that each process in the Suspend</a:t>
            </a:r>
          </a:p>
          <a:p>
            <a:r>
              <a:rPr lang="en-US" sz="1200" kern="1200" baseline="0" dirty="0">
                <a:solidFill>
                  <a:schemeClr val="tx1"/>
                </a:solidFill>
                <a:latin typeface="+mn-lt"/>
                <a:ea typeface="+mn-ea"/>
                <a:cs typeface="+mn-cs"/>
              </a:rPr>
              <a:t>state was originally blocked on a particular event. When that event occurs, the process</a:t>
            </a:r>
          </a:p>
          <a:p>
            <a:r>
              <a:rPr lang="en-US" sz="1200" kern="1200" baseline="0" dirty="0">
                <a:solidFill>
                  <a:schemeClr val="tx1"/>
                </a:solidFill>
                <a:latin typeface="+mn-lt"/>
                <a:ea typeface="+mn-ea"/>
                <a:cs typeface="+mn-cs"/>
              </a:rPr>
              <a:t>is not blocked and is potentially available for execution.</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17</a:t>
            </a:fld>
            <a:endParaRPr lang="en-US" dirty="0"/>
          </a:p>
        </p:txBody>
      </p:sp>
    </p:spTree>
    <p:extLst>
      <p:ext uri="{BB962C8B-B14F-4D97-AF65-F5344CB8AC3E}">
        <p14:creationId xmlns:p14="http://schemas.microsoft.com/office/powerpoint/2010/main" val="181427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Chapter </a:t>
            </a:r>
            <a:r>
              <a:rPr lang="en-US"/>
              <a:t>3 Summary</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18</a:t>
            </a:fld>
            <a:endParaRPr lang="en-US" dirty="0"/>
          </a:p>
        </p:txBody>
      </p:sp>
    </p:spTree>
    <p:extLst>
      <p:ext uri="{BB962C8B-B14F-4D97-AF65-F5344CB8AC3E}">
        <p14:creationId xmlns:p14="http://schemas.microsoft.com/office/powerpoint/2010/main" val="1720386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mn-lt"/>
                <a:ea typeface="+mn-ea"/>
                <a:cs typeface="+mn-cs"/>
              </a:rPr>
              <a:t>Let us look now, in Figure 3.9b , at the state transition model that we have</a:t>
            </a:r>
          </a:p>
          <a:p>
            <a:r>
              <a:rPr lang="en-US" sz="1200" kern="1200" baseline="0" dirty="0">
                <a:solidFill>
                  <a:schemeClr val="tx1"/>
                </a:solidFill>
                <a:latin typeface="+mn-lt"/>
                <a:ea typeface="+mn-ea"/>
                <a:cs typeface="+mn-cs"/>
              </a:rPr>
              <a:t>developed. (The dashed lines in the figure indicate possible but not necessary transitions.)</a:t>
            </a:r>
          </a:p>
          <a:p>
            <a:r>
              <a:rPr lang="en-US" sz="1200" kern="1200" baseline="0" dirty="0">
                <a:solidFill>
                  <a:schemeClr val="tx1"/>
                </a:solidFill>
                <a:latin typeface="+mn-lt"/>
                <a:ea typeface="+mn-ea"/>
                <a:cs typeface="+mn-cs"/>
              </a:rPr>
              <a:t>Important new transitions are the following: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Blocked : Blocked/Suspend: If there are no ready processes, then at least</a:t>
            </a:r>
          </a:p>
          <a:p>
            <a:r>
              <a:rPr lang="en-US" sz="1200" kern="1200" baseline="0" dirty="0">
                <a:solidFill>
                  <a:schemeClr val="tx1"/>
                </a:solidFill>
                <a:latin typeface="+mn-lt"/>
                <a:ea typeface="+mn-ea"/>
                <a:cs typeface="+mn-cs"/>
              </a:rPr>
              <a:t>one blocked process is swapped out to make room for another process that</a:t>
            </a:r>
          </a:p>
          <a:p>
            <a:r>
              <a:rPr lang="en-US" sz="1200" kern="1200" baseline="0" dirty="0">
                <a:solidFill>
                  <a:schemeClr val="tx1"/>
                </a:solidFill>
                <a:latin typeface="+mn-lt"/>
                <a:ea typeface="+mn-ea"/>
                <a:cs typeface="+mn-cs"/>
              </a:rPr>
              <a:t>is not blocked. This transition can be made even if there are ready processes</a:t>
            </a:r>
          </a:p>
          <a:p>
            <a:r>
              <a:rPr lang="en-US" sz="1200" kern="1200" baseline="0" dirty="0">
                <a:solidFill>
                  <a:schemeClr val="tx1"/>
                </a:solidFill>
                <a:latin typeface="+mn-lt"/>
                <a:ea typeface="+mn-ea"/>
                <a:cs typeface="+mn-cs"/>
              </a:rPr>
              <a:t>available, if the OS determines that the currently running process or a ready</a:t>
            </a:r>
          </a:p>
          <a:p>
            <a:r>
              <a:rPr lang="en-US" sz="1200" kern="1200" baseline="0" dirty="0">
                <a:solidFill>
                  <a:schemeClr val="tx1"/>
                </a:solidFill>
                <a:latin typeface="+mn-lt"/>
                <a:ea typeface="+mn-ea"/>
                <a:cs typeface="+mn-cs"/>
              </a:rPr>
              <a:t>process that it would like to dispatch requires more main memory to maintain</a:t>
            </a:r>
          </a:p>
          <a:p>
            <a:r>
              <a:rPr lang="en-US" sz="1200" kern="1200" baseline="0" dirty="0">
                <a:solidFill>
                  <a:schemeClr val="tx1"/>
                </a:solidFill>
                <a:latin typeface="+mn-lt"/>
                <a:ea typeface="+mn-ea"/>
                <a:cs typeface="+mn-cs"/>
              </a:rPr>
              <a:t>adequate performance.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Blocked/Suspend : Ready/Suspend: A process in the Blocked/Suspend state</a:t>
            </a:r>
          </a:p>
          <a:p>
            <a:r>
              <a:rPr lang="en-US" sz="1200" kern="1200" baseline="0" dirty="0">
                <a:solidFill>
                  <a:schemeClr val="tx1"/>
                </a:solidFill>
                <a:latin typeface="+mn-lt"/>
                <a:ea typeface="+mn-ea"/>
                <a:cs typeface="+mn-cs"/>
              </a:rPr>
              <a:t>is moved to the Ready/Suspend state when the event for which it has been</a:t>
            </a:r>
          </a:p>
          <a:p>
            <a:r>
              <a:rPr lang="en-US" sz="1200" kern="1200" baseline="0" dirty="0">
                <a:solidFill>
                  <a:schemeClr val="tx1"/>
                </a:solidFill>
                <a:latin typeface="+mn-lt"/>
                <a:ea typeface="+mn-ea"/>
                <a:cs typeface="+mn-cs"/>
              </a:rPr>
              <a:t>waiting occurs. Note that this requires that the state information concerning</a:t>
            </a:r>
          </a:p>
          <a:p>
            <a:r>
              <a:rPr lang="en-US" sz="1200" kern="1200" baseline="0" dirty="0">
                <a:solidFill>
                  <a:schemeClr val="tx1"/>
                </a:solidFill>
                <a:latin typeface="+mn-lt"/>
                <a:ea typeface="+mn-ea"/>
                <a:cs typeface="+mn-cs"/>
              </a:rPr>
              <a:t>suspended processes must be accessible to the OS.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Ready/Suspend : Ready: When there are no ready processes in main memory,</a:t>
            </a:r>
          </a:p>
          <a:p>
            <a:r>
              <a:rPr lang="en-US" sz="1200" kern="1200" baseline="0" dirty="0">
                <a:solidFill>
                  <a:schemeClr val="tx1"/>
                </a:solidFill>
                <a:latin typeface="+mn-lt"/>
                <a:ea typeface="+mn-ea"/>
                <a:cs typeface="+mn-cs"/>
              </a:rPr>
              <a:t>the OS will need to bring one in to continue execution. In addition, it</a:t>
            </a:r>
          </a:p>
          <a:p>
            <a:r>
              <a:rPr lang="en-US" sz="1200" kern="1200" baseline="0" dirty="0">
                <a:solidFill>
                  <a:schemeClr val="tx1"/>
                </a:solidFill>
                <a:latin typeface="+mn-lt"/>
                <a:ea typeface="+mn-ea"/>
                <a:cs typeface="+mn-cs"/>
              </a:rPr>
              <a:t>might be the case that a process in the Ready/Suspend state has higher priority</a:t>
            </a:r>
          </a:p>
          <a:p>
            <a:r>
              <a:rPr lang="en-US" sz="1200" kern="1200" baseline="0" dirty="0">
                <a:solidFill>
                  <a:schemeClr val="tx1"/>
                </a:solidFill>
                <a:latin typeface="+mn-lt"/>
                <a:ea typeface="+mn-ea"/>
                <a:cs typeface="+mn-cs"/>
              </a:rPr>
              <a:t>than any of the processes in the Ready state. In that case, the OS designer may</a:t>
            </a:r>
          </a:p>
          <a:p>
            <a:r>
              <a:rPr lang="en-US" sz="1200" kern="1200" baseline="0" dirty="0">
                <a:solidFill>
                  <a:schemeClr val="tx1"/>
                </a:solidFill>
                <a:latin typeface="+mn-lt"/>
                <a:ea typeface="+mn-ea"/>
                <a:cs typeface="+mn-cs"/>
              </a:rPr>
              <a:t>dictate that it is more important to get at the higher-priority process than to</a:t>
            </a:r>
          </a:p>
          <a:p>
            <a:r>
              <a:rPr lang="en-US" sz="1200" kern="1200" baseline="0" dirty="0">
                <a:solidFill>
                  <a:schemeClr val="tx1"/>
                </a:solidFill>
                <a:latin typeface="+mn-lt"/>
                <a:ea typeface="+mn-ea"/>
                <a:cs typeface="+mn-cs"/>
              </a:rPr>
              <a:t>minimize swapping.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Ready : Ready/Suspend: Normally, the OS would prefer to suspend a</a:t>
            </a:r>
          </a:p>
          <a:p>
            <a:r>
              <a:rPr lang="en-US" sz="1200" kern="1200" baseline="0" dirty="0">
                <a:solidFill>
                  <a:schemeClr val="tx1"/>
                </a:solidFill>
                <a:latin typeface="+mn-lt"/>
                <a:ea typeface="+mn-ea"/>
                <a:cs typeface="+mn-cs"/>
              </a:rPr>
              <a:t>blocked process rather than a ready one, because the ready process can now</a:t>
            </a:r>
          </a:p>
          <a:p>
            <a:r>
              <a:rPr lang="en-US" sz="1200" kern="1200" baseline="0" dirty="0">
                <a:solidFill>
                  <a:schemeClr val="tx1"/>
                </a:solidFill>
                <a:latin typeface="+mn-lt"/>
                <a:ea typeface="+mn-ea"/>
                <a:cs typeface="+mn-cs"/>
              </a:rPr>
              <a:t>be executed, whereas the blocked process is taking up main memory space</a:t>
            </a:r>
          </a:p>
          <a:p>
            <a:r>
              <a:rPr lang="en-US" sz="1200" kern="1200" baseline="0" dirty="0">
                <a:solidFill>
                  <a:schemeClr val="tx1"/>
                </a:solidFill>
                <a:latin typeface="+mn-lt"/>
                <a:ea typeface="+mn-ea"/>
                <a:cs typeface="+mn-cs"/>
              </a:rPr>
              <a:t>and cannot be executed. However, it may be necessary to suspend a ready</a:t>
            </a:r>
          </a:p>
          <a:p>
            <a:r>
              <a:rPr lang="en-US" sz="1200" kern="1200" baseline="0" dirty="0">
                <a:solidFill>
                  <a:schemeClr val="tx1"/>
                </a:solidFill>
                <a:latin typeface="+mn-lt"/>
                <a:ea typeface="+mn-ea"/>
                <a:cs typeface="+mn-cs"/>
              </a:rPr>
              <a:t>process if that is the only way to free up a sufficiently large block of main</a:t>
            </a:r>
          </a:p>
          <a:p>
            <a:r>
              <a:rPr lang="en-US" sz="1200" kern="1200" baseline="0" dirty="0">
                <a:solidFill>
                  <a:schemeClr val="tx1"/>
                </a:solidFill>
                <a:latin typeface="+mn-lt"/>
                <a:ea typeface="+mn-ea"/>
                <a:cs typeface="+mn-cs"/>
              </a:rPr>
              <a:t>memory. Also, the OS may choose to suspend a lower–priority ready process</a:t>
            </a:r>
          </a:p>
          <a:p>
            <a:r>
              <a:rPr lang="en-US" sz="1200" kern="1200" baseline="0" dirty="0">
                <a:solidFill>
                  <a:schemeClr val="tx1"/>
                </a:solidFill>
                <a:latin typeface="+mn-lt"/>
                <a:ea typeface="+mn-ea"/>
                <a:cs typeface="+mn-cs"/>
              </a:rPr>
              <a:t>rather than a higher–priority blocked process if it believes that the blocked</a:t>
            </a:r>
          </a:p>
          <a:p>
            <a:r>
              <a:rPr lang="en-US" sz="1200" kern="1200" baseline="0" dirty="0">
                <a:solidFill>
                  <a:schemeClr val="tx1"/>
                </a:solidFill>
                <a:latin typeface="+mn-lt"/>
                <a:ea typeface="+mn-ea"/>
                <a:cs typeface="+mn-cs"/>
              </a:rPr>
              <a:t>process will be ready soon.</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19</a:t>
            </a:fld>
            <a:endParaRPr lang="en-US" dirty="0"/>
          </a:p>
        </p:txBody>
      </p:sp>
    </p:spTree>
    <p:extLst>
      <p:ext uri="{BB962C8B-B14F-4D97-AF65-F5344CB8AC3E}">
        <p14:creationId xmlns:p14="http://schemas.microsoft.com/office/powerpoint/2010/main" val="955925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381000" y="685800"/>
            <a:ext cx="6096000" cy="3429000"/>
          </a:xfrm>
          <a:ln/>
        </p:spPr>
      </p:sp>
      <p:sp>
        <p:nvSpPr>
          <p:cNvPr id="972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77500" lnSpcReduction="20000"/>
          </a:bodyPr>
          <a:lstStyle/>
          <a:p>
            <a:pPr>
              <a:lnSpc>
                <a:spcPct val="90000"/>
              </a:lnSpc>
            </a:pPr>
            <a:r>
              <a:rPr lang="en-US" dirty="0">
                <a:latin typeface="Helvetica" charset="0"/>
                <a:ea typeface="MS PGothic" charset="0"/>
              </a:rPr>
              <a:t>Mechanism for processes to communicate and to synchronize their actions</a:t>
            </a:r>
          </a:p>
          <a:p>
            <a:pPr>
              <a:lnSpc>
                <a:spcPct val="90000"/>
              </a:lnSpc>
            </a:pPr>
            <a:r>
              <a:rPr lang="en-US" dirty="0">
                <a:latin typeface="Helvetica" charset="0"/>
                <a:ea typeface="MS PGothic" charset="0"/>
              </a:rPr>
              <a:t>Message system – processes communicate with each other without resorting to shared variables</a:t>
            </a:r>
          </a:p>
          <a:p>
            <a:pPr>
              <a:lnSpc>
                <a:spcPct val="90000"/>
              </a:lnSpc>
            </a:pPr>
            <a:endParaRPr lang="en-US" sz="800" dirty="0">
              <a:latin typeface="Helvetica" charset="0"/>
              <a:ea typeface="MS PGothic" charset="0"/>
            </a:endParaRPr>
          </a:p>
          <a:p>
            <a:pPr>
              <a:lnSpc>
                <a:spcPct val="90000"/>
              </a:lnSpc>
            </a:pPr>
            <a:r>
              <a:rPr lang="en-US" dirty="0">
                <a:latin typeface="Helvetica" charset="0"/>
                <a:ea typeface="MS PGothic" charset="0"/>
              </a:rPr>
              <a:t>IPC facility provides two operations:</a:t>
            </a:r>
          </a:p>
          <a:p>
            <a:pPr lvl="1">
              <a:lnSpc>
                <a:spcPct val="90000"/>
              </a:lnSpc>
            </a:pPr>
            <a:r>
              <a:rPr lang="en-US" b="1" dirty="0">
                <a:latin typeface="Courier New" charset="0"/>
                <a:ea typeface="ＭＳ Ｐゴシック" charset="0"/>
                <a:cs typeface="Courier New" charset="0"/>
              </a:rPr>
              <a:t>send</a:t>
            </a:r>
            <a:r>
              <a:rPr lang="en-US" dirty="0">
                <a:latin typeface="Helvetica" charset="0"/>
                <a:ea typeface="MS PGothic" charset="0"/>
              </a:rPr>
              <a:t>(</a:t>
            </a:r>
            <a:r>
              <a:rPr lang="en-US" i="1" dirty="0">
                <a:latin typeface="Helvetica" charset="0"/>
                <a:ea typeface="MS PGothic" charset="0"/>
              </a:rPr>
              <a:t>message</a:t>
            </a:r>
            <a:r>
              <a:rPr lang="en-US" dirty="0">
                <a:latin typeface="Helvetica" charset="0"/>
                <a:ea typeface="MS PGothic" charset="0"/>
              </a:rPr>
              <a:t>)</a:t>
            </a:r>
          </a:p>
          <a:p>
            <a:pPr lvl="1">
              <a:lnSpc>
                <a:spcPct val="90000"/>
              </a:lnSpc>
            </a:pPr>
            <a:r>
              <a:rPr lang="en-US" b="1" dirty="0">
                <a:latin typeface="Courier New" charset="0"/>
                <a:ea typeface="ＭＳ Ｐゴシック" charset="0"/>
                <a:cs typeface="Courier New" charset="0"/>
              </a:rPr>
              <a:t>receive</a:t>
            </a:r>
            <a:r>
              <a:rPr lang="en-US" dirty="0">
                <a:latin typeface="Helvetica" charset="0"/>
                <a:ea typeface="MS PGothic" charset="0"/>
              </a:rPr>
              <a:t>(</a:t>
            </a:r>
            <a:r>
              <a:rPr lang="en-US" i="1" dirty="0">
                <a:latin typeface="Helvetica" charset="0"/>
                <a:ea typeface="MS PGothic" charset="0"/>
              </a:rPr>
              <a:t>message</a:t>
            </a:r>
            <a:r>
              <a:rPr lang="en-US" dirty="0">
                <a:latin typeface="Helvetica" charset="0"/>
                <a:ea typeface="MS PGothic" charset="0"/>
              </a:rPr>
              <a:t>)</a:t>
            </a:r>
          </a:p>
          <a:p>
            <a:pPr lvl="1">
              <a:lnSpc>
                <a:spcPct val="90000"/>
              </a:lnSpc>
              <a:buFont typeface="Monotype Sorts" charset="0"/>
              <a:buNone/>
            </a:pPr>
            <a:endParaRPr lang="en-US" sz="800" dirty="0">
              <a:latin typeface="Helvetica" charset="0"/>
              <a:ea typeface="MS PGothic" charset="0"/>
            </a:endParaRPr>
          </a:p>
          <a:p>
            <a:pPr>
              <a:lnSpc>
                <a:spcPct val="90000"/>
              </a:lnSpc>
            </a:pPr>
            <a:r>
              <a:rPr lang="en-US" dirty="0">
                <a:latin typeface="Helvetica" charset="0"/>
                <a:ea typeface="MS PGothic" charset="0"/>
              </a:rPr>
              <a:t>The</a:t>
            </a:r>
            <a:r>
              <a:rPr lang="en-US" i="1" dirty="0">
                <a:latin typeface="Helvetica" charset="0"/>
                <a:ea typeface="MS PGothic" charset="0"/>
              </a:rPr>
              <a:t> message</a:t>
            </a:r>
            <a:r>
              <a:rPr lang="en-US" dirty="0">
                <a:latin typeface="Helvetica" charset="0"/>
                <a:ea typeface="MS PGothic" charset="0"/>
              </a:rPr>
              <a:t> size is either fixed or variable</a:t>
            </a:r>
          </a:p>
          <a:p>
            <a:pPr>
              <a:lnSpc>
                <a:spcPct val="90000"/>
              </a:lnSpc>
            </a:pPr>
            <a:endParaRPr lang="en-US" dirty="0">
              <a:latin typeface="Helvetica" charset="0"/>
              <a:ea typeface="MS PGothic" charset="0"/>
            </a:endParaRPr>
          </a:p>
          <a:p>
            <a:pPr>
              <a:lnSpc>
                <a:spcPct val="90000"/>
              </a:lnSpc>
            </a:pPr>
            <a:endParaRPr lang="en-US" dirty="0">
              <a:latin typeface="Helvetica" charset="0"/>
              <a:ea typeface="MS PGothic" charset="0"/>
            </a:endParaRPr>
          </a:p>
          <a:p>
            <a:pPr>
              <a:lnSpc>
                <a:spcPct val="90000"/>
              </a:lnSpc>
            </a:pPr>
            <a:r>
              <a:rPr lang="en-US" dirty="0">
                <a:latin typeface="Helvetica" charset="0"/>
                <a:ea typeface="MS PGothic" charset="0"/>
              </a:rPr>
              <a:t>An area of memory shared among the processes that wish to communicate</a:t>
            </a:r>
          </a:p>
          <a:p>
            <a:pPr>
              <a:lnSpc>
                <a:spcPct val="90000"/>
              </a:lnSpc>
            </a:pPr>
            <a:r>
              <a:rPr lang="en-US" dirty="0">
                <a:latin typeface="Helvetica" charset="0"/>
                <a:ea typeface="MS PGothic" charset="0"/>
              </a:rPr>
              <a:t>The communication is under the control of the users processes not the operating system.</a:t>
            </a:r>
          </a:p>
          <a:p>
            <a:pPr>
              <a:lnSpc>
                <a:spcPct val="90000"/>
              </a:lnSpc>
            </a:pPr>
            <a:r>
              <a:rPr lang="en-US" dirty="0">
                <a:latin typeface="Helvetica" charset="0"/>
                <a:ea typeface="MS PGothic" charset="0"/>
              </a:rPr>
              <a:t>Major issues is to provide mechanism that will allow the user processes to synchronize their actions when they access shared memory. </a:t>
            </a:r>
          </a:p>
          <a:p>
            <a:pPr>
              <a:lnSpc>
                <a:spcPct val="90000"/>
              </a:lnSpc>
            </a:pPr>
            <a:r>
              <a:rPr lang="en-US" b="1" dirty="0">
                <a:latin typeface="Helvetica" charset="0"/>
                <a:ea typeface="MS PGothic" charset="0"/>
              </a:rPr>
              <a:t>Synchronization</a:t>
            </a:r>
            <a:r>
              <a:rPr lang="en-US" dirty="0">
                <a:latin typeface="Helvetica" charset="0"/>
                <a:ea typeface="MS PGothic" charset="0"/>
              </a:rPr>
              <a:t> is discussed in great details in Chapter 5.</a:t>
            </a:r>
          </a:p>
          <a:p>
            <a:endParaRPr lang="en-US" dirty="0">
              <a:latin typeface="Helvetica" charset="0"/>
              <a:ea typeface="MS PGothic" charset="0"/>
            </a:endParaRPr>
          </a:p>
          <a:p>
            <a:endParaRPr lang="en-US" dirty="0">
              <a:latin typeface="Helvetica" charset="0"/>
              <a:ea typeface="MS PGothic" charset="0"/>
            </a:endParaRPr>
          </a:p>
          <a:p>
            <a:r>
              <a:rPr lang="en-US" dirty="0">
                <a:latin typeface="Helvetica" charset="0"/>
                <a:ea typeface="MS PGothic" charset="0"/>
              </a:rPr>
              <a:t>Processes within a system may be </a:t>
            </a:r>
            <a:r>
              <a:rPr lang="en-US" b="1" i="1" dirty="0">
                <a:latin typeface="Helvetica" charset="0"/>
                <a:ea typeface="MS PGothic" charset="0"/>
              </a:rPr>
              <a:t>independent</a:t>
            </a:r>
            <a:r>
              <a:rPr lang="en-US" b="1" dirty="0">
                <a:latin typeface="Helvetica" charset="0"/>
                <a:ea typeface="MS PGothic" charset="0"/>
              </a:rPr>
              <a:t> </a:t>
            </a:r>
            <a:r>
              <a:rPr lang="en-US" dirty="0">
                <a:latin typeface="Helvetica" charset="0"/>
                <a:ea typeface="MS PGothic" charset="0"/>
              </a:rPr>
              <a:t>or </a:t>
            </a:r>
            <a:r>
              <a:rPr lang="en-US" b="1" i="1" dirty="0">
                <a:latin typeface="Helvetica" charset="0"/>
                <a:ea typeface="MS PGothic" charset="0"/>
              </a:rPr>
              <a:t>cooperating</a:t>
            </a:r>
          </a:p>
          <a:p>
            <a:r>
              <a:rPr lang="en-US" dirty="0">
                <a:latin typeface="Helvetica" charset="0"/>
                <a:ea typeface="MS PGothic" charset="0"/>
              </a:rPr>
              <a:t>Cooperating process can affect or be affected by other processes, including sharing data</a:t>
            </a:r>
          </a:p>
          <a:p>
            <a:r>
              <a:rPr lang="en-US" dirty="0">
                <a:latin typeface="Helvetica" charset="0"/>
                <a:ea typeface="MS PGothic" charset="0"/>
              </a:rPr>
              <a:t>Reasons for cooperating processes:</a:t>
            </a:r>
          </a:p>
          <a:p>
            <a:pPr lvl="1"/>
            <a:r>
              <a:rPr lang="en-US" dirty="0">
                <a:latin typeface="Helvetica" charset="0"/>
                <a:ea typeface="MS PGothic" charset="0"/>
              </a:rPr>
              <a:t>Information sharing</a:t>
            </a:r>
          </a:p>
          <a:p>
            <a:pPr lvl="1"/>
            <a:r>
              <a:rPr lang="en-US" dirty="0">
                <a:latin typeface="Helvetica" charset="0"/>
                <a:ea typeface="MS PGothic" charset="0"/>
              </a:rPr>
              <a:t>Computation speedup</a:t>
            </a:r>
          </a:p>
          <a:p>
            <a:pPr lvl="1"/>
            <a:r>
              <a:rPr lang="en-US" dirty="0">
                <a:latin typeface="Helvetica" charset="0"/>
                <a:ea typeface="MS PGothic" charset="0"/>
              </a:rPr>
              <a:t>Modularity</a:t>
            </a:r>
          </a:p>
          <a:p>
            <a:pPr lvl="1"/>
            <a:r>
              <a:rPr lang="en-US" dirty="0">
                <a:latin typeface="Helvetica" charset="0"/>
                <a:ea typeface="MS PGothic" charset="0"/>
              </a:rPr>
              <a:t>Convenience	</a:t>
            </a:r>
          </a:p>
          <a:p>
            <a:r>
              <a:rPr lang="en-US" dirty="0">
                <a:latin typeface="Helvetica" charset="0"/>
                <a:ea typeface="MS PGothic" charset="0"/>
              </a:rPr>
              <a:t>Cooperating processes need </a:t>
            </a:r>
            <a:r>
              <a:rPr lang="en-US" b="1" dirty="0" err="1">
                <a:solidFill>
                  <a:srgbClr val="3366FF"/>
                </a:solidFill>
                <a:latin typeface="Helvetica" charset="0"/>
                <a:ea typeface="MS PGothic" charset="0"/>
              </a:rPr>
              <a:t>interprocess</a:t>
            </a:r>
            <a:r>
              <a:rPr lang="en-US" b="1" dirty="0">
                <a:solidFill>
                  <a:srgbClr val="3366FF"/>
                </a:solidFill>
                <a:latin typeface="Helvetica" charset="0"/>
                <a:ea typeface="MS PGothic" charset="0"/>
              </a:rPr>
              <a:t> communication </a:t>
            </a:r>
            <a:r>
              <a:rPr lang="en-US" dirty="0">
                <a:latin typeface="Helvetica" charset="0"/>
                <a:ea typeface="MS PGothic" charset="0"/>
              </a:rPr>
              <a:t>(</a:t>
            </a:r>
            <a:r>
              <a:rPr lang="en-US" b="1" dirty="0">
                <a:solidFill>
                  <a:srgbClr val="3366FF"/>
                </a:solidFill>
                <a:latin typeface="Helvetica" charset="0"/>
                <a:ea typeface="MS PGothic" charset="0"/>
              </a:rPr>
              <a:t>IPC</a:t>
            </a:r>
            <a:r>
              <a:rPr lang="en-US" dirty="0">
                <a:latin typeface="Helvetica" charset="0"/>
                <a:ea typeface="MS PGothic" charset="0"/>
              </a:rPr>
              <a:t>)</a:t>
            </a:r>
          </a:p>
          <a:p>
            <a:r>
              <a:rPr lang="en-US" dirty="0">
                <a:latin typeface="Helvetica" charset="0"/>
                <a:ea typeface="MS PGothic" charset="0"/>
              </a:rPr>
              <a:t>Two models of IPC</a:t>
            </a:r>
          </a:p>
          <a:p>
            <a:pPr lvl="1"/>
            <a:r>
              <a:rPr lang="en-US" b="1" dirty="0">
                <a:solidFill>
                  <a:srgbClr val="3366FF"/>
                </a:solidFill>
                <a:latin typeface="Helvetica" charset="0"/>
                <a:ea typeface="MS PGothic" charset="0"/>
              </a:rPr>
              <a:t>Shared memory</a:t>
            </a:r>
          </a:p>
          <a:p>
            <a:pPr lvl="1"/>
            <a:r>
              <a:rPr lang="en-US" b="1" dirty="0">
                <a:solidFill>
                  <a:srgbClr val="3366FF"/>
                </a:solidFill>
                <a:latin typeface="Helvetica" charset="0"/>
                <a:ea typeface="MS PGothic" charset="0"/>
              </a:rPr>
              <a:t>Message passing</a:t>
            </a:r>
            <a:endParaRPr lang="en-US" dirty="0">
              <a:ea typeface="MS PGothic" charset="0"/>
            </a:endParaRPr>
          </a:p>
        </p:txBody>
      </p:sp>
    </p:spTree>
    <p:extLst>
      <p:ext uri="{BB962C8B-B14F-4D97-AF65-F5344CB8AC3E}">
        <p14:creationId xmlns:p14="http://schemas.microsoft.com/office/powerpoint/2010/main" val="706558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381000" y="685800"/>
            <a:ext cx="6096000" cy="3429000"/>
          </a:xfrm>
          <a:ln/>
        </p:spPr>
      </p:sp>
      <p:sp>
        <p:nvSpPr>
          <p:cNvPr id="993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ea typeface="MS PGothic" charset="0"/>
              </a:rPr>
              <a:t>Producer-consumer problem is a classic example of a multi-process synchronization problem.  </a:t>
            </a:r>
          </a:p>
        </p:txBody>
      </p:sp>
    </p:spTree>
    <p:extLst>
      <p:ext uri="{BB962C8B-B14F-4D97-AF65-F5344CB8AC3E}">
        <p14:creationId xmlns:p14="http://schemas.microsoft.com/office/powerpoint/2010/main" val="78732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xfrm>
            <a:off x="381000" y="685800"/>
            <a:ext cx="6096000" cy="3429000"/>
          </a:xfrm>
          <a:ln/>
        </p:spPr>
      </p:sp>
      <p:sp>
        <p:nvSpPr>
          <p:cNvPr id="11469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946003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r>
              <a:rPr lang="en-US" sz="1200" b="0" i="0" u="none" strike="noStrike" kern="1200" dirty="0">
                <a:solidFill>
                  <a:schemeClr val="tx1"/>
                </a:solidFill>
                <a:effectLst/>
                <a:latin typeface="+mn-lt"/>
                <a:ea typeface="ＭＳ Ｐゴシック" charset="0"/>
                <a:cs typeface="ＭＳ Ｐゴシック" charset="0"/>
                <a:hlinkClick r:id="rId3"/>
              </a:rPr>
              <a:t>Analagy Example</a:t>
            </a:r>
          </a:p>
          <a:p>
            <a:r>
              <a:rPr lang="en-US" sz="1200" b="0" i="0" u="none" strike="noStrike" kern="1200" dirty="0">
                <a:solidFill>
                  <a:schemeClr val="tx1"/>
                </a:solidFill>
                <a:effectLst/>
                <a:latin typeface="+mn-lt"/>
                <a:ea typeface="ＭＳ Ｐゴシック" charset="0"/>
                <a:cs typeface="ＭＳ Ｐゴシック" charset="0"/>
                <a:hlinkClick r:id="rId3"/>
              </a:rPr>
              <a:t>A programmer is going to the grocery store...</a:t>
            </a:r>
            <a:endParaRPr lang="en-US" sz="1200" b="0" i="0" u="none" strike="noStrike"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 programmer is going to the grocery store and his wife tells him, "Buy a gallon of milk, and if there are eggs, buy a dozen." So the programmer goes, buys everything, and drives back to his house. Upon arrival, his wife angrily asks him, "Why did you get 13 gallons of milk?" The programmer says, "There were eggs!"</a:t>
            </a:r>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Only four words: a program in execution.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Must use a minimal of five </a:t>
            </a:r>
            <a:r>
              <a:rPr lang="en-US" sz="1200" kern="1200" baseline="0" dirty="0" err="1">
                <a:solidFill>
                  <a:schemeClr val="tx1"/>
                </a:solidFill>
                <a:latin typeface="+mn-lt"/>
                <a:ea typeface="+mn-ea"/>
                <a:cs typeface="+mn-cs"/>
              </a:rPr>
              <a:t>chinese</a:t>
            </a:r>
            <a:r>
              <a:rPr lang="en-US" sz="1200" kern="1200" baseline="0" dirty="0">
                <a:solidFill>
                  <a:schemeClr val="tx1"/>
                </a:solidFill>
                <a:latin typeface="+mn-lt"/>
                <a:ea typeface="+mn-ea"/>
                <a:cs typeface="+mn-cs"/>
              </a:rPr>
              <a:t> characters to define process.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Now that we have the concepts of applications, system software, and resources,</a:t>
            </a:r>
          </a:p>
          <a:p>
            <a:r>
              <a:rPr lang="en-US" sz="1200" kern="1200" baseline="0" dirty="0">
                <a:solidFill>
                  <a:schemeClr val="tx1"/>
                </a:solidFill>
                <a:latin typeface="+mn-lt"/>
                <a:ea typeface="+mn-ea"/>
                <a:cs typeface="+mn-cs"/>
              </a:rPr>
              <a:t>we are in a position to discuss how the OS can, in an orderly fashion, manage the</a:t>
            </a:r>
          </a:p>
          <a:p>
            <a:r>
              <a:rPr lang="en-US" sz="1200" kern="1200" baseline="0" dirty="0">
                <a:solidFill>
                  <a:schemeClr val="tx1"/>
                </a:solidFill>
                <a:latin typeface="+mn-lt"/>
                <a:ea typeface="+mn-ea"/>
                <a:cs typeface="+mn-cs"/>
              </a:rPr>
              <a:t>execution of applications so that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Resources are made available to multiple applications.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physical processor is switched among multiple applications so all will</a:t>
            </a:r>
          </a:p>
          <a:p>
            <a:r>
              <a:rPr lang="en-US" sz="1200" kern="1200" baseline="0" dirty="0">
                <a:solidFill>
                  <a:schemeClr val="tx1"/>
                </a:solidFill>
                <a:latin typeface="+mn-lt"/>
                <a:ea typeface="+mn-ea"/>
                <a:cs typeface="+mn-cs"/>
              </a:rPr>
              <a:t>appear to be progressing.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processor and I/O devices can be used efficiently.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approach taken by all modern operating systems is to rely on a model in</a:t>
            </a:r>
          </a:p>
          <a:p>
            <a:r>
              <a:rPr lang="en-US" sz="1200" kern="1200" baseline="0" dirty="0">
                <a:solidFill>
                  <a:schemeClr val="tx1"/>
                </a:solidFill>
                <a:latin typeface="+mn-lt"/>
                <a:ea typeface="+mn-ea"/>
                <a:cs typeface="+mn-cs"/>
              </a:rPr>
              <a:t>which the execution of an application corresponds to the existence of one or more</a:t>
            </a:r>
          </a:p>
          <a:p>
            <a:r>
              <a:rPr lang="en-US" sz="1200" kern="1200" baseline="0" dirty="0">
                <a:solidFill>
                  <a:schemeClr val="tx1"/>
                </a:solidFill>
                <a:latin typeface="+mn-lt"/>
                <a:ea typeface="+mn-ea"/>
                <a:cs typeface="+mn-cs"/>
              </a:rPr>
              <a:t>processes.</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3</a:t>
            </a:fld>
            <a:endParaRPr lang="en-US" dirty="0"/>
          </a:p>
        </p:txBody>
      </p:sp>
    </p:spTree>
    <p:extLst>
      <p:ext uri="{BB962C8B-B14F-4D97-AF65-F5344CB8AC3E}">
        <p14:creationId xmlns:p14="http://schemas.microsoft.com/office/powerpoint/2010/main" val="309914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xfrm>
            <a:off x="381000" y="685800"/>
            <a:ext cx="6096000" cy="3429000"/>
          </a:xfrm>
          <a:ln/>
        </p:spPr>
      </p:sp>
      <p:sp>
        <p:nvSpPr>
          <p:cNvPr id="1228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1662224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381000" y="685800"/>
            <a:ext cx="6096000" cy="3429000"/>
          </a:xfrm>
          <a:ln/>
        </p:spPr>
      </p:sp>
      <p:sp>
        <p:nvSpPr>
          <p:cNvPr id="1249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Helvetica" charset="0"/>
                <a:ea typeface="MS PGothic" charset="0"/>
              </a:rPr>
              <a:t>Remote procedure call (RPC) abstracts procedure calls between processes on networked systems</a:t>
            </a:r>
          </a:p>
          <a:p>
            <a:pPr lvl="1"/>
            <a:r>
              <a:rPr lang="en-US" dirty="0">
                <a:latin typeface="Helvetica" charset="0"/>
                <a:ea typeface="MS PGothic" charset="0"/>
              </a:rPr>
              <a:t>Again uses ports for service differentiation</a:t>
            </a:r>
          </a:p>
          <a:p>
            <a:r>
              <a:rPr lang="en-US" b="1" dirty="0">
                <a:solidFill>
                  <a:srgbClr val="0000FF"/>
                </a:solidFill>
                <a:latin typeface="Helvetica" charset="0"/>
                <a:ea typeface="MS PGothic" charset="0"/>
              </a:rPr>
              <a:t>Stubs</a:t>
            </a:r>
            <a:r>
              <a:rPr lang="en-US" dirty="0">
                <a:latin typeface="Helvetica" charset="0"/>
                <a:ea typeface="MS PGothic" charset="0"/>
              </a:rPr>
              <a:t> – client-side proxy for the actual procedure on the server</a:t>
            </a:r>
          </a:p>
          <a:p>
            <a:r>
              <a:rPr lang="en-US" dirty="0">
                <a:latin typeface="Helvetica" charset="0"/>
                <a:ea typeface="MS PGothic" charset="0"/>
              </a:rPr>
              <a:t>The client-side stub locates the server and </a:t>
            </a:r>
            <a:r>
              <a:rPr lang="en-US" b="1" dirty="0" err="1">
                <a:solidFill>
                  <a:srgbClr val="0000FF"/>
                </a:solidFill>
                <a:latin typeface="Helvetica" charset="0"/>
                <a:ea typeface="MS PGothic" charset="0"/>
              </a:rPr>
              <a:t>marshalls</a:t>
            </a:r>
            <a:r>
              <a:rPr lang="en-US" dirty="0">
                <a:latin typeface="Helvetica" charset="0"/>
                <a:ea typeface="MS PGothic" charset="0"/>
              </a:rPr>
              <a:t> the parameters</a:t>
            </a:r>
          </a:p>
          <a:p>
            <a:r>
              <a:rPr lang="en-US" dirty="0">
                <a:latin typeface="Helvetica" charset="0"/>
                <a:ea typeface="MS PGothic" charset="0"/>
              </a:rPr>
              <a:t>The server-side stub receives this message, unpacks the </a:t>
            </a:r>
            <a:r>
              <a:rPr lang="en-US" dirty="0" err="1">
                <a:latin typeface="Helvetica" charset="0"/>
                <a:ea typeface="MS PGothic" charset="0"/>
              </a:rPr>
              <a:t>marshalled</a:t>
            </a:r>
            <a:r>
              <a:rPr lang="en-US" dirty="0">
                <a:latin typeface="Helvetica" charset="0"/>
                <a:ea typeface="MS PGothic" charset="0"/>
              </a:rPr>
              <a:t> parameters, and performs the procedure on the server</a:t>
            </a:r>
          </a:p>
          <a:p>
            <a:r>
              <a:rPr lang="en-US" dirty="0">
                <a:latin typeface="Helvetica" charset="0"/>
                <a:ea typeface="MS PGothic" charset="0"/>
              </a:rPr>
              <a:t>On Windows, stub code compile from specification written in </a:t>
            </a:r>
            <a:r>
              <a:rPr lang="en-US" b="1" dirty="0">
                <a:solidFill>
                  <a:srgbClr val="0000FF"/>
                </a:solidFill>
                <a:latin typeface="Helvetica" charset="0"/>
                <a:ea typeface="MS PGothic" charset="0"/>
              </a:rPr>
              <a:t>Microsoft Interface Definition Language </a:t>
            </a:r>
            <a:r>
              <a:rPr lang="en-US" dirty="0">
                <a:latin typeface="Helvetica" charset="0"/>
                <a:ea typeface="MS PGothic" charset="0"/>
              </a:rPr>
              <a:t>(</a:t>
            </a:r>
            <a:r>
              <a:rPr lang="en-US" b="1" dirty="0">
                <a:solidFill>
                  <a:srgbClr val="0000FF"/>
                </a:solidFill>
                <a:latin typeface="Helvetica" charset="0"/>
                <a:ea typeface="MS PGothic" charset="0"/>
              </a:rPr>
              <a:t>MIDL</a:t>
            </a:r>
            <a:r>
              <a:rPr lang="en-US" dirty="0">
                <a:latin typeface="Helvetica" charset="0"/>
                <a:ea typeface="MS PGothic" charset="0"/>
              </a:rPr>
              <a:t>)</a:t>
            </a:r>
          </a:p>
          <a:p>
            <a:endParaRPr lang="en-US" dirty="0">
              <a:ea typeface="MS PGothic" charset="0"/>
            </a:endParaRPr>
          </a:p>
        </p:txBody>
      </p:sp>
    </p:spTree>
    <p:extLst>
      <p:ext uri="{BB962C8B-B14F-4D97-AF65-F5344CB8AC3E}">
        <p14:creationId xmlns:p14="http://schemas.microsoft.com/office/powerpoint/2010/main" val="194816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At any given point in time,</a:t>
            </a:r>
          </a:p>
          <a:p>
            <a:r>
              <a:rPr lang="en-US" sz="1200" i="1" kern="1200" baseline="0" dirty="0">
                <a:solidFill>
                  <a:schemeClr val="tx1"/>
                </a:solidFill>
                <a:latin typeface="+mn-lt"/>
                <a:ea typeface="+mn-ea"/>
                <a:cs typeface="+mn-cs"/>
              </a:rPr>
              <a:t>while the program is executing , this process can be uniquely characterized by a</a:t>
            </a:r>
          </a:p>
          <a:p>
            <a:r>
              <a:rPr lang="en-US" sz="1200" kern="1200" baseline="0" dirty="0">
                <a:solidFill>
                  <a:schemeClr val="tx1"/>
                </a:solidFill>
                <a:latin typeface="+mn-lt"/>
                <a:ea typeface="+mn-ea"/>
                <a:cs typeface="+mn-cs"/>
              </a:rPr>
              <a:t>number of elements, including the following: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Identifier: A unique identifier associated with this process, to distinguish it</a:t>
            </a:r>
          </a:p>
          <a:p>
            <a:r>
              <a:rPr lang="en-US" sz="1200" kern="1200" baseline="0" dirty="0">
                <a:solidFill>
                  <a:schemeClr val="tx1"/>
                </a:solidFill>
                <a:latin typeface="+mn-lt"/>
                <a:ea typeface="+mn-ea"/>
                <a:cs typeface="+mn-cs"/>
              </a:rPr>
              <a:t>from all other processes.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State: If the process is currently executing, it is in the running state.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Priority: Priority level relative to other processes.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Program counter: The address of the next instruction in the program to be</a:t>
            </a:r>
          </a:p>
          <a:p>
            <a:r>
              <a:rPr lang="en-US" sz="1200" kern="1200" baseline="0" dirty="0">
                <a:solidFill>
                  <a:schemeClr val="tx1"/>
                </a:solidFill>
                <a:latin typeface="+mn-lt"/>
                <a:ea typeface="+mn-ea"/>
                <a:cs typeface="+mn-cs"/>
              </a:rPr>
              <a:t>executed.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Memory pointers: Includes pointers to the program code and data associated</a:t>
            </a:r>
          </a:p>
          <a:p>
            <a:r>
              <a:rPr lang="en-US" sz="1200" kern="1200" baseline="0" dirty="0">
                <a:solidFill>
                  <a:schemeClr val="tx1"/>
                </a:solidFill>
                <a:latin typeface="+mn-lt"/>
                <a:ea typeface="+mn-ea"/>
                <a:cs typeface="+mn-cs"/>
              </a:rPr>
              <a:t>with this process, plus any memory blocks shared with other processes.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Context data: These are data that are present in registers in the processor</a:t>
            </a:r>
          </a:p>
          <a:p>
            <a:r>
              <a:rPr lang="en-US" sz="1200" kern="1200" baseline="0" dirty="0">
                <a:solidFill>
                  <a:schemeClr val="tx1"/>
                </a:solidFill>
                <a:latin typeface="+mn-lt"/>
                <a:ea typeface="+mn-ea"/>
                <a:cs typeface="+mn-cs"/>
              </a:rPr>
              <a:t>while the process is executing.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I/O status information: Includes outstanding I/O requests, I/O devices (e.g.,</a:t>
            </a:r>
          </a:p>
          <a:p>
            <a:r>
              <a:rPr lang="en-US" sz="1200" kern="1200" baseline="0" dirty="0">
                <a:solidFill>
                  <a:schemeClr val="tx1"/>
                </a:solidFill>
                <a:latin typeface="+mn-lt"/>
                <a:ea typeface="+mn-ea"/>
                <a:cs typeface="+mn-cs"/>
              </a:rPr>
              <a:t>disk drives) assigned to this process, a list of files in use by the process, and</a:t>
            </a:r>
          </a:p>
          <a:p>
            <a:r>
              <a:rPr lang="en-US" sz="1200" kern="1200" baseline="0" dirty="0">
                <a:solidFill>
                  <a:schemeClr val="tx1"/>
                </a:solidFill>
                <a:latin typeface="+mn-lt"/>
                <a:ea typeface="+mn-ea"/>
                <a:cs typeface="+mn-cs"/>
              </a:rPr>
              <a:t>so 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Accounting information: May include the amount of processor time and clock</a:t>
            </a:r>
          </a:p>
          <a:p>
            <a:r>
              <a:rPr lang="en-US" sz="1200" kern="1200" baseline="0" dirty="0">
                <a:solidFill>
                  <a:schemeClr val="tx1"/>
                </a:solidFill>
                <a:latin typeface="+mn-lt"/>
                <a:ea typeface="+mn-ea"/>
                <a:cs typeface="+mn-cs"/>
              </a:rPr>
              <a:t>time used, time limits, account numbers, and so on.</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4</a:t>
            </a:fld>
            <a:endParaRPr lang="en-US" dirty="0"/>
          </a:p>
        </p:txBody>
      </p:sp>
    </p:spTree>
    <p:extLst>
      <p:ext uri="{BB962C8B-B14F-4D97-AF65-F5344CB8AC3E}">
        <p14:creationId xmlns:p14="http://schemas.microsoft.com/office/powerpoint/2010/main" val="112221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Show Lec03a </a:t>
            </a:r>
            <a:r>
              <a:rPr lang="en-US" sz="1200" kern="1200" baseline="0" dirty="0" err="1">
                <a:solidFill>
                  <a:schemeClr val="tx1"/>
                </a:solidFill>
                <a:latin typeface="+mn-lt"/>
                <a:ea typeface="+mn-ea"/>
                <a:cs typeface="+mn-cs"/>
              </a:rPr>
              <a:t>task_struct</a:t>
            </a:r>
            <a:r>
              <a:rPr lang="en-US" sz="1200" kern="1200" baseline="0" dirty="0">
                <a:solidFill>
                  <a:schemeClr val="tx1"/>
                </a:solidFill>
                <a:latin typeface="+mn-lt"/>
                <a:ea typeface="+mn-ea"/>
                <a:cs typeface="+mn-cs"/>
              </a:rPr>
              <a:t> in </a:t>
            </a:r>
            <a:r>
              <a:rPr lang="en-US" sz="1200" kern="1200" baseline="0" dirty="0" err="1">
                <a:solidFill>
                  <a:schemeClr val="tx1"/>
                </a:solidFill>
                <a:latin typeface="+mn-lt"/>
                <a:ea typeface="+mn-ea"/>
                <a:cs typeface="+mn-cs"/>
              </a:rPr>
              <a:t>linux</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sched.h</a:t>
            </a:r>
            <a:r>
              <a:rPr lang="en-US" sz="1200" kern="1200" baseline="0" dirty="0">
                <a:solidFill>
                  <a:schemeClr val="tx1"/>
                </a:solidFill>
                <a:latin typeface="+mn-lt"/>
                <a:ea typeface="+mn-ea"/>
                <a:cs typeface="+mn-cs"/>
              </a:rPr>
              <a:t> </a:t>
            </a:r>
          </a:p>
          <a:p>
            <a:r>
              <a:rPr lang="en-US" sz="1200" kern="1200" baseline="0" dirty="0">
                <a:solidFill>
                  <a:schemeClr val="tx1"/>
                </a:solidFill>
                <a:latin typeface="+mn-lt"/>
                <a:ea typeface="+mn-ea"/>
                <a:cs typeface="+mn-cs"/>
              </a:rPr>
              <a:t>3100 lines of source code.</a:t>
            </a:r>
          </a:p>
          <a:p>
            <a:r>
              <a:rPr lang="en-US" sz="1200" kern="1200" baseline="0" dirty="0" err="1">
                <a:solidFill>
                  <a:schemeClr val="tx1"/>
                </a:solidFill>
                <a:latin typeface="+mn-lt"/>
                <a:ea typeface="+mn-ea"/>
                <a:cs typeface="+mn-cs"/>
              </a:rPr>
              <a:t>struct</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task_struct</a:t>
            </a:r>
            <a:r>
              <a:rPr lang="en-US" sz="1200" kern="1200" baseline="0" dirty="0">
                <a:solidFill>
                  <a:schemeClr val="tx1"/>
                </a:solidFill>
                <a:latin typeface="+mn-lt"/>
                <a:ea typeface="+mn-ea"/>
                <a:cs typeface="+mn-cs"/>
              </a:rPr>
              <a:t>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t>
            </a:r>
          </a:p>
          <a:p>
            <a:r>
              <a:rPr lang="en-US" sz="1200" kern="1200" baseline="0" dirty="0">
                <a:solidFill>
                  <a:schemeClr val="tx1"/>
                </a:solidFill>
                <a:latin typeface="+mn-lt"/>
                <a:ea typeface="+mn-ea"/>
                <a:cs typeface="+mn-cs"/>
              </a:rPr>
              <a:t>Has over 436 lines (from line 1292-1727).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information in the preceding list is stored in a data structure, typically</a:t>
            </a:r>
          </a:p>
          <a:p>
            <a:r>
              <a:rPr lang="en-US" sz="1200" kern="1200" baseline="0" dirty="0">
                <a:solidFill>
                  <a:schemeClr val="tx1"/>
                </a:solidFill>
                <a:latin typeface="+mn-lt"/>
                <a:ea typeface="+mn-ea"/>
                <a:cs typeface="+mn-cs"/>
              </a:rPr>
              <a:t>called a </a:t>
            </a:r>
            <a:r>
              <a:rPr lang="en-US" sz="1200" b="1" kern="1200" baseline="0" dirty="0">
                <a:solidFill>
                  <a:schemeClr val="tx1"/>
                </a:solidFill>
                <a:latin typeface="+mn-lt"/>
                <a:ea typeface="+mn-ea"/>
                <a:cs typeface="+mn-cs"/>
              </a:rPr>
              <a:t>process control block ( Figure 3.1 ), that is created and managed by the OS.</a:t>
            </a:r>
          </a:p>
          <a:p>
            <a:r>
              <a:rPr lang="en-US" sz="1200" kern="1200" baseline="0" dirty="0">
                <a:solidFill>
                  <a:schemeClr val="tx1"/>
                </a:solidFill>
                <a:latin typeface="+mn-lt"/>
                <a:ea typeface="+mn-ea"/>
                <a:cs typeface="+mn-cs"/>
              </a:rPr>
              <a:t>The significant point about the process control block is that it contains sufficient</a:t>
            </a:r>
          </a:p>
          <a:p>
            <a:r>
              <a:rPr lang="en-US" sz="1200" kern="1200" baseline="0" dirty="0">
                <a:solidFill>
                  <a:schemeClr val="tx1"/>
                </a:solidFill>
                <a:latin typeface="+mn-lt"/>
                <a:ea typeface="+mn-ea"/>
                <a:cs typeface="+mn-cs"/>
              </a:rPr>
              <a:t>information so that it is possible to interrupt a running process and later resume</a:t>
            </a:r>
          </a:p>
          <a:p>
            <a:r>
              <a:rPr lang="en-US" sz="1200" kern="1200" baseline="0" dirty="0">
                <a:solidFill>
                  <a:schemeClr val="tx1"/>
                </a:solidFill>
                <a:latin typeface="+mn-lt"/>
                <a:ea typeface="+mn-ea"/>
                <a:cs typeface="+mn-cs"/>
              </a:rPr>
              <a:t>execution as if the interruption had not occurred. The process control block is</a:t>
            </a:r>
          </a:p>
          <a:p>
            <a:r>
              <a:rPr lang="en-US" sz="1200" kern="1200" baseline="0" dirty="0">
                <a:solidFill>
                  <a:schemeClr val="tx1"/>
                </a:solidFill>
                <a:latin typeface="+mn-lt"/>
                <a:ea typeface="+mn-ea"/>
                <a:cs typeface="+mn-cs"/>
              </a:rPr>
              <a:t>the key tool that enables the OS to support multiple processes and to provide for</a:t>
            </a:r>
          </a:p>
          <a:p>
            <a:r>
              <a:rPr lang="en-US" sz="1200" kern="1200" baseline="0" dirty="0">
                <a:solidFill>
                  <a:schemeClr val="tx1"/>
                </a:solidFill>
                <a:latin typeface="+mn-lt"/>
                <a:ea typeface="+mn-ea"/>
                <a:cs typeface="+mn-cs"/>
              </a:rPr>
              <a:t>multiprocessing. When a process is interrupted, the current values of the program</a:t>
            </a:r>
          </a:p>
          <a:p>
            <a:r>
              <a:rPr lang="en-US" sz="1200" kern="1200" baseline="0" dirty="0">
                <a:solidFill>
                  <a:schemeClr val="tx1"/>
                </a:solidFill>
                <a:latin typeface="+mn-lt"/>
                <a:ea typeface="+mn-ea"/>
                <a:cs typeface="+mn-cs"/>
              </a:rPr>
              <a:t>counter and the processor registers (context data) are saved in the appropriate fields</a:t>
            </a:r>
          </a:p>
          <a:p>
            <a:r>
              <a:rPr lang="en-US" sz="1200" kern="1200" baseline="0" dirty="0">
                <a:solidFill>
                  <a:schemeClr val="tx1"/>
                </a:solidFill>
                <a:latin typeface="+mn-lt"/>
                <a:ea typeface="+mn-ea"/>
                <a:cs typeface="+mn-cs"/>
              </a:rPr>
              <a:t>of the corresponding process control block, and the state of the process is changed</a:t>
            </a:r>
          </a:p>
          <a:p>
            <a:r>
              <a:rPr lang="en-US" sz="1200" kern="1200" baseline="0" dirty="0">
                <a:solidFill>
                  <a:schemeClr val="tx1"/>
                </a:solidFill>
                <a:latin typeface="+mn-lt"/>
                <a:ea typeface="+mn-ea"/>
                <a:cs typeface="+mn-cs"/>
              </a:rPr>
              <a:t>to some other value, such as </a:t>
            </a:r>
            <a:r>
              <a:rPr lang="en-US" sz="1200" i="1" kern="1200" baseline="0" dirty="0">
                <a:solidFill>
                  <a:schemeClr val="tx1"/>
                </a:solidFill>
                <a:latin typeface="+mn-lt"/>
                <a:ea typeface="+mn-ea"/>
                <a:cs typeface="+mn-cs"/>
              </a:rPr>
              <a:t>blocked or ready (described subsequently). The OS is</a:t>
            </a:r>
          </a:p>
          <a:p>
            <a:r>
              <a:rPr lang="en-US" sz="1200" kern="1200" baseline="0" dirty="0">
                <a:solidFill>
                  <a:schemeClr val="tx1"/>
                </a:solidFill>
                <a:latin typeface="+mn-lt"/>
                <a:ea typeface="+mn-ea"/>
                <a:cs typeface="+mn-cs"/>
              </a:rPr>
              <a:t>now free to put some other process in the running state. The program counter and</a:t>
            </a:r>
          </a:p>
          <a:p>
            <a:r>
              <a:rPr lang="en-US" sz="1200" kern="1200" baseline="0" dirty="0">
                <a:solidFill>
                  <a:schemeClr val="tx1"/>
                </a:solidFill>
                <a:latin typeface="+mn-lt"/>
                <a:ea typeface="+mn-ea"/>
                <a:cs typeface="+mn-cs"/>
              </a:rPr>
              <a:t>context data for this process are loaded into the processor registers and this process</a:t>
            </a:r>
          </a:p>
          <a:p>
            <a:r>
              <a:rPr lang="en-US" sz="1200" kern="1200" baseline="0" dirty="0">
                <a:solidFill>
                  <a:schemeClr val="tx1"/>
                </a:solidFill>
                <a:latin typeface="+mn-lt"/>
                <a:ea typeface="+mn-ea"/>
                <a:cs typeface="+mn-cs"/>
              </a:rPr>
              <a:t>now begins to execute.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Thus, we can say that a process consists of program code and associated data</a:t>
            </a:r>
          </a:p>
          <a:p>
            <a:r>
              <a:rPr lang="en-US" sz="1200" kern="1200" baseline="0" dirty="0">
                <a:solidFill>
                  <a:schemeClr val="tx1"/>
                </a:solidFill>
                <a:latin typeface="+mn-lt"/>
                <a:ea typeface="+mn-ea"/>
                <a:cs typeface="+mn-cs"/>
              </a:rPr>
              <a:t>plus a process control block. For a single-processor computer, at any given time, at</a:t>
            </a:r>
          </a:p>
          <a:p>
            <a:r>
              <a:rPr lang="en-US" sz="1200" kern="1200" baseline="0" dirty="0">
                <a:solidFill>
                  <a:schemeClr val="tx1"/>
                </a:solidFill>
                <a:latin typeface="+mn-lt"/>
                <a:ea typeface="+mn-ea"/>
                <a:cs typeface="+mn-cs"/>
              </a:rPr>
              <a:t>most one process is executing and that process is in the </a:t>
            </a:r>
            <a:r>
              <a:rPr lang="en-US" sz="1200" i="1" kern="1200" baseline="0" dirty="0">
                <a:solidFill>
                  <a:schemeClr val="tx1"/>
                </a:solidFill>
                <a:latin typeface="+mn-lt"/>
                <a:ea typeface="+mn-ea"/>
                <a:cs typeface="+mn-cs"/>
              </a:rPr>
              <a:t>running state.</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5</a:t>
            </a:fld>
            <a:endParaRPr lang="en-US" dirty="0"/>
          </a:p>
        </p:txBody>
      </p:sp>
    </p:spTree>
    <p:extLst>
      <p:ext uri="{BB962C8B-B14F-4D97-AF65-F5344CB8AC3E}">
        <p14:creationId xmlns:p14="http://schemas.microsoft.com/office/powerpoint/2010/main" val="469084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381000" y="685800"/>
            <a:ext cx="6096000" cy="3429000"/>
          </a:xfrm>
          <a:ln/>
        </p:spPr>
      </p:sp>
      <p:sp>
        <p:nvSpPr>
          <p:cNvPr id="8089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762554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information in the preceding list is stored in a data structure, typically</a:t>
            </a:r>
          </a:p>
          <a:p>
            <a:r>
              <a:rPr lang="en-US" sz="1200" kern="1200" baseline="0" dirty="0">
                <a:solidFill>
                  <a:schemeClr val="tx1"/>
                </a:solidFill>
                <a:latin typeface="+mn-lt"/>
                <a:ea typeface="+mn-ea"/>
                <a:cs typeface="+mn-cs"/>
              </a:rPr>
              <a:t>called a </a:t>
            </a:r>
            <a:r>
              <a:rPr lang="en-US" sz="1200" b="1" kern="1200" baseline="0" dirty="0">
                <a:solidFill>
                  <a:schemeClr val="tx1"/>
                </a:solidFill>
                <a:latin typeface="+mn-lt"/>
                <a:ea typeface="+mn-ea"/>
                <a:cs typeface="+mn-cs"/>
              </a:rPr>
              <a:t>process control block ( Figure 3.1 ), that is created and managed by the OS.</a:t>
            </a:r>
          </a:p>
          <a:p>
            <a:r>
              <a:rPr lang="en-US" sz="1200" kern="1200" baseline="0" dirty="0">
                <a:solidFill>
                  <a:schemeClr val="tx1"/>
                </a:solidFill>
                <a:latin typeface="+mn-lt"/>
                <a:ea typeface="+mn-ea"/>
                <a:cs typeface="+mn-cs"/>
              </a:rPr>
              <a:t>The significant point about the process control block is that it contains sufficient</a:t>
            </a:r>
          </a:p>
          <a:p>
            <a:r>
              <a:rPr lang="en-US" sz="1200" kern="1200" baseline="0" dirty="0">
                <a:solidFill>
                  <a:schemeClr val="tx1"/>
                </a:solidFill>
                <a:latin typeface="+mn-lt"/>
                <a:ea typeface="+mn-ea"/>
                <a:cs typeface="+mn-cs"/>
              </a:rPr>
              <a:t>information so that it is possible to interrupt a running process and later resume</a:t>
            </a:r>
          </a:p>
          <a:p>
            <a:r>
              <a:rPr lang="en-US" sz="1200" kern="1200" baseline="0" dirty="0">
                <a:solidFill>
                  <a:schemeClr val="tx1"/>
                </a:solidFill>
                <a:latin typeface="+mn-lt"/>
                <a:ea typeface="+mn-ea"/>
                <a:cs typeface="+mn-cs"/>
              </a:rPr>
              <a:t>execution as if the interruption had not occurred. The process control block is</a:t>
            </a:r>
          </a:p>
          <a:p>
            <a:r>
              <a:rPr lang="en-US" sz="1200" kern="1200" baseline="0" dirty="0">
                <a:solidFill>
                  <a:schemeClr val="tx1"/>
                </a:solidFill>
                <a:latin typeface="+mn-lt"/>
                <a:ea typeface="+mn-ea"/>
                <a:cs typeface="+mn-cs"/>
              </a:rPr>
              <a:t>the key tool that enables the OS to support multiple processes and to provide for</a:t>
            </a:r>
          </a:p>
          <a:p>
            <a:r>
              <a:rPr lang="en-US" sz="1200" kern="1200" baseline="0" dirty="0">
                <a:solidFill>
                  <a:schemeClr val="tx1"/>
                </a:solidFill>
                <a:latin typeface="+mn-lt"/>
                <a:ea typeface="+mn-ea"/>
                <a:cs typeface="+mn-cs"/>
              </a:rPr>
              <a:t>multiprocessing. When a process is interrupted, the current values of the program</a:t>
            </a:r>
          </a:p>
          <a:p>
            <a:r>
              <a:rPr lang="en-US" sz="1200" kern="1200" baseline="0" dirty="0">
                <a:solidFill>
                  <a:schemeClr val="tx1"/>
                </a:solidFill>
                <a:latin typeface="+mn-lt"/>
                <a:ea typeface="+mn-ea"/>
                <a:cs typeface="+mn-cs"/>
              </a:rPr>
              <a:t>counter and the processor registers (context data) are saved in the appropriate fields</a:t>
            </a:r>
          </a:p>
          <a:p>
            <a:r>
              <a:rPr lang="en-US" sz="1200" kern="1200" baseline="0" dirty="0">
                <a:solidFill>
                  <a:schemeClr val="tx1"/>
                </a:solidFill>
                <a:latin typeface="+mn-lt"/>
                <a:ea typeface="+mn-ea"/>
                <a:cs typeface="+mn-cs"/>
              </a:rPr>
              <a:t>of the corresponding process control block, and the state of the process is changed</a:t>
            </a:r>
          </a:p>
          <a:p>
            <a:r>
              <a:rPr lang="en-US" sz="1200" kern="1200" baseline="0" dirty="0">
                <a:solidFill>
                  <a:schemeClr val="tx1"/>
                </a:solidFill>
                <a:latin typeface="+mn-lt"/>
                <a:ea typeface="+mn-ea"/>
                <a:cs typeface="+mn-cs"/>
              </a:rPr>
              <a:t>to some other value, such as </a:t>
            </a:r>
            <a:r>
              <a:rPr lang="en-US" sz="1200" i="1" kern="1200" baseline="0" dirty="0">
                <a:solidFill>
                  <a:schemeClr val="tx1"/>
                </a:solidFill>
                <a:latin typeface="+mn-lt"/>
                <a:ea typeface="+mn-ea"/>
                <a:cs typeface="+mn-cs"/>
              </a:rPr>
              <a:t>blocked or ready (described subsequently). The OS is</a:t>
            </a:r>
          </a:p>
          <a:p>
            <a:r>
              <a:rPr lang="en-US" sz="1200" kern="1200" baseline="0" dirty="0">
                <a:solidFill>
                  <a:schemeClr val="tx1"/>
                </a:solidFill>
                <a:latin typeface="+mn-lt"/>
                <a:ea typeface="+mn-ea"/>
                <a:cs typeface="+mn-cs"/>
              </a:rPr>
              <a:t>now free to put some other process in the running state. The program counter and</a:t>
            </a:r>
          </a:p>
          <a:p>
            <a:r>
              <a:rPr lang="en-US" sz="1200" kern="1200" baseline="0" dirty="0">
                <a:solidFill>
                  <a:schemeClr val="tx1"/>
                </a:solidFill>
                <a:latin typeface="+mn-lt"/>
                <a:ea typeface="+mn-ea"/>
                <a:cs typeface="+mn-cs"/>
              </a:rPr>
              <a:t>context data for this process are loaded into the processor registers and this process</a:t>
            </a:r>
          </a:p>
          <a:p>
            <a:r>
              <a:rPr lang="en-US" sz="1200" kern="1200" baseline="0" dirty="0">
                <a:solidFill>
                  <a:schemeClr val="tx1"/>
                </a:solidFill>
                <a:latin typeface="+mn-lt"/>
                <a:ea typeface="+mn-ea"/>
                <a:cs typeface="+mn-cs"/>
              </a:rPr>
              <a:t>now begins to execute.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Thus, we can say that a process consists of program code and associated data</a:t>
            </a:r>
          </a:p>
          <a:p>
            <a:r>
              <a:rPr lang="en-US" sz="1200" kern="1200" baseline="0" dirty="0">
                <a:solidFill>
                  <a:schemeClr val="tx1"/>
                </a:solidFill>
                <a:latin typeface="+mn-lt"/>
                <a:ea typeface="+mn-ea"/>
                <a:cs typeface="+mn-cs"/>
              </a:rPr>
              <a:t>plus a process control block. For a single-processor computer, at any given time, at</a:t>
            </a:r>
          </a:p>
          <a:p>
            <a:r>
              <a:rPr lang="en-US" sz="1200" kern="1200" baseline="0" dirty="0">
                <a:solidFill>
                  <a:schemeClr val="tx1"/>
                </a:solidFill>
                <a:latin typeface="+mn-lt"/>
                <a:ea typeface="+mn-ea"/>
                <a:cs typeface="+mn-cs"/>
              </a:rPr>
              <a:t>most one process is executing and that process is in the </a:t>
            </a:r>
            <a:r>
              <a:rPr lang="en-US" sz="1200" i="1" kern="1200" baseline="0" dirty="0">
                <a:solidFill>
                  <a:schemeClr val="tx1"/>
                </a:solidFill>
                <a:latin typeface="+mn-lt"/>
                <a:ea typeface="+mn-ea"/>
                <a:cs typeface="+mn-cs"/>
              </a:rPr>
              <a:t>running state.</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8</a:t>
            </a:fld>
            <a:endParaRPr lang="en-US" dirty="0"/>
          </a:p>
        </p:txBody>
      </p:sp>
    </p:spTree>
    <p:extLst>
      <p:ext uri="{BB962C8B-B14F-4D97-AF65-F5344CB8AC3E}">
        <p14:creationId xmlns:p14="http://schemas.microsoft.com/office/powerpoint/2010/main" val="1519803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381000" y="685800"/>
            <a:ext cx="6096000" cy="3429000"/>
          </a:xfrm>
          <a:ln/>
        </p:spPr>
      </p:sp>
      <p:sp>
        <p:nvSpPr>
          <p:cNvPr id="8601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rPr>
              <a:t>When CPU switches to another process</a:t>
            </a:r>
          </a:p>
          <a:p>
            <a:pPr lvl="1"/>
            <a:r>
              <a:rPr lang="en-US" dirty="0">
                <a:ea typeface="MS PGothic" charset="0"/>
              </a:rPr>
              <a:t>OS must </a:t>
            </a:r>
            <a:r>
              <a:rPr lang="en-US" dirty="0">
                <a:solidFill>
                  <a:srgbClr val="FF0000"/>
                </a:solidFill>
                <a:ea typeface="MS PGothic" charset="0"/>
              </a:rPr>
              <a:t>save the state</a:t>
            </a:r>
            <a:r>
              <a:rPr lang="en-US" b="1" dirty="0">
                <a:solidFill>
                  <a:srgbClr val="FF0000"/>
                </a:solidFill>
                <a:ea typeface="MS PGothic" charset="0"/>
              </a:rPr>
              <a:t> </a:t>
            </a:r>
            <a:r>
              <a:rPr lang="en-US" dirty="0">
                <a:ea typeface="MS PGothic" charset="0"/>
              </a:rPr>
              <a:t>of the old process </a:t>
            </a:r>
          </a:p>
          <a:p>
            <a:pPr lvl="1"/>
            <a:r>
              <a:rPr lang="en-US" dirty="0">
                <a:ea typeface="MS PGothic" charset="0"/>
              </a:rPr>
              <a:t>load </a:t>
            </a:r>
            <a:r>
              <a:rPr lang="en-US" dirty="0">
                <a:solidFill>
                  <a:srgbClr val="FF0000"/>
                </a:solidFill>
                <a:ea typeface="MS PGothic" charset="0"/>
              </a:rPr>
              <a:t>the saved state </a:t>
            </a:r>
            <a:r>
              <a:rPr lang="en-US" dirty="0">
                <a:ea typeface="MS PGothic" charset="0"/>
              </a:rPr>
              <a:t>for the new process via a </a:t>
            </a:r>
            <a:r>
              <a:rPr lang="en-US" b="1" u="sng" dirty="0">
                <a:solidFill>
                  <a:srgbClr val="FF0000"/>
                </a:solidFill>
                <a:ea typeface="MS PGothic" charset="0"/>
              </a:rPr>
              <a:t>context switch</a:t>
            </a:r>
            <a:endParaRPr lang="en-US" u="sng" dirty="0">
              <a:solidFill>
                <a:srgbClr val="FF0000"/>
              </a:solidFill>
              <a:ea typeface="MS PGothic" charset="0"/>
            </a:endParaRPr>
          </a:p>
          <a:p>
            <a:r>
              <a:rPr lang="en-US" b="1" dirty="0">
                <a:solidFill>
                  <a:srgbClr val="3366FF"/>
                </a:solidFill>
                <a:ea typeface="MS PGothic" charset="0"/>
              </a:rPr>
              <a:t>Context </a:t>
            </a:r>
            <a:r>
              <a:rPr lang="en-US" dirty="0">
                <a:ea typeface="MS PGothic" charset="0"/>
              </a:rPr>
              <a:t>of a process represented in the PCB</a:t>
            </a:r>
          </a:p>
          <a:p>
            <a:r>
              <a:rPr lang="en-US" dirty="0">
                <a:ea typeface="MS PGothic" charset="0"/>
              </a:rPr>
              <a:t>Context-switch time is overhead; the system does no useful work while switching</a:t>
            </a:r>
          </a:p>
          <a:p>
            <a:pPr lvl="1"/>
            <a:r>
              <a:rPr lang="en-US" dirty="0">
                <a:ea typeface="MS PGothic" charset="0"/>
              </a:rPr>
              <a:t>The more complex the OS and the PCB </a:t>
            </a:r>
            <a:r>
              <a:rPr lang="en-US" dirty="0">
                <a:ea typeface="MS PGothic" charset="0"/>
                <a:sym typeface="Wingdings" charset="0"/>
              </a:rPr>
              <a:t> the </a:t>
            </a:r>
            <a:r>
              <a:rPr lang="en-US" dirty="0">
                <a:ea typeface="MS PGothic" charset="0"/>
              </a:rPr>
              <a:t>longer the context switch</a:t>
            </a:r>
          </a:p>
          <a:p>
            <a:r>
              <a:rPr lang="en-US" dirty="0">
                <a:ea typeface="MS PGothic" charset="0"/>
              </a:rPr>
              <a:t>Time dependent on hardware support</a:t>
            </a:r>
          </a:p>
          <a:p>
            <a:pPr lvl="1"/>
            <a:r>
              <a:rPr lang="en-US" dirty="0">
                <a:ea typeface="MS PGothic" charset="0"/>
              </a:rPr>
              <a:t>Some hardware provides multiple sets of registers per CPU </a:t>
            </a:r>
            <a:r>
              <a:rPr lang="en-US" dirty="0">
                <a:ea typeface="MS PGothic" charset="0"/>
                <a:sym typeface="Wingdings" charset="0"/>
              </a:rPr>
              <a:t></a:t>
            </a:r>
            <a:r>
              <a:rPr lang="en-US" dirty="0">
                <a:ea typeface="MS PGothic" charset="0"/>
              </a:rPr>
              <a:t> multiple contexts loaded at once</a:t>
            </a:r>
          </a:p>
          <a:p>
            <a:pPr lvl="1"/>
            <a:endParaRPr lang="en-US" dirty="0">
              <a:ea typeface="MS PGothic" charset="0"/>
            </a:endParaRPr>
          </a:p>
          <a:p>
            <a:pPr lvl="1"/>
            <a:r>
              <a:rPr lang="en-US" sz="1200" dirty="0">
                <a:ea typeface="MS PGothic" charset="0"/>
              </a:rPr>
              <a:t>1. The complexity of the OS and the PCB</a:t>
            </a:r>
          </a:p>
          <a:p>
            <a:pPr lvl="1"/>
            <a:r>
              <a:rPr lang="en-US" sz="1200" dirty="0">
                <a:ea typeface="MS PGothic" charset="0"/>
              </a:rPr>
              <a:t>2. hardware support: e.g., multiple sets of registers per CPU; multiple contexts loaded at once</a:t>
            </a:r>
          </a:p>
          <a:p>
            <a:pPr lvl="1"/>
            <a:endParaRPr lang="en-US" dirty="0">
              <a:ea typeface="MS PGothic" charset="0"/>
            </a:endParaRPr>
          </a:p>
          <a:p>
            <a:endParaRPr lang="en-US" dirty="0">
              <a:ea typeface="MS PGothic" charset="0"/>
            </a:endParaRPr>
          </a:p>
        </p:txBody>
      </p:sp>
    </p:spTree>
    <p:extLst>
      <p:ext uri="{BB962C8B-B14F-4D97-AF65-F5344CB8AC3E}">
        <p14:creationId xmlns:p14="http://schemas.microsoft.com/office/powerpoint/2010/main" val="456332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operating system’s principal responsibility is controlling the execution of</a:t>
            </a:r>
          </a:p>
          <a:p>
            <a:r>
              <a:rPr lang="en-US" sz="1200" kern="1200" baseline="0" dirty="0">
                <a:solidFill>
                  <a:schemeClr val="tx1"/>
                </a:solidFill>
                <a:latin typeface="+mn-lt"/>
                <a:ea typeface="+mn-ea"/>
                <a:cs typeface="+mn-cs"/>
              </a:rPr>
              <a:t>processes; this includes determining the interleaving pattern for execution and allocating</a:t>
            </a:r>
          </a:p>
          <a:p>
            <a:r>
              <a:rPr lang="en-US" sz="1200" kern="1200" baseline="0" dirty="0">
                <a:solidFill>
                  <a:schemeClr val="tx1"/>
                </a:solidFill>
                <a:latin typeface="+mn-lt"/>
                <a:ea typeface="+mn-ea"/>
                <a:cs typeface="+mn-cs"/>
              </a:rPr>
              <a:t>resources to processes. The first step in designing an OS to control processes</a:t>
            </a:r>
          </a:p>
          <a:p>
            <a:r>
              <a:rPr lang="en-US" sz="1200" kern="1200" baseline="0" dirty="0">
                <a:solidFill>
                  <a:schemeClr val="tx1"/>
                </a:solidFill>
                <a:latin typeface="+mn-lt"/>
                <a:ea typeface="+mn-ea"/>
                <a:cs typeface="+mn-cs"/>
              </a:rPr>
              <a:t>is to describe the behavior that we would like the processes to exhibit.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We can construct the simplest possible model by observing that, at any time, a</a:t>
            </a:r>
          </a:p>
          <a:p>
            <a:r>
              <a:rPr lang="en-US" sz="1200" kern="1200" baseline="0" dirty="0">
                <a:solidFill>
                  <a:schemeClr val="tx1"/>
                </a:solidFill>
                <a:latin typeface="+mn-lt"/>
                <a:ea typeface="+mn-ea"/>
                <a:cs typeface="+mn-cs"/>
              </a:rPr>
              <a:t>process is either being executed by a processor or not. In this model, a process may</a:t>
            </a:r>
          </a:p>
          <a:p>
            <a:r>
              <a:rPr lang="en-US" sz="1200" kern="1200" baseline="0" dirty="0">
                <a:solidFill>
                  <a:schemeClr val="tx1"/>
                </a:solidFill>
                <a:latin typeface="+mn-lt"/>
                <a:ea typeface="+mn-ea"/>
                <a:cs typeface="+mn-cs"/>
              </a:rPr>
              <a:t>be in one of two states: Running or Not Running, as shown in Figure 3.5a . When</a:t>
            </a:r>
          </a:p>
          <a:p>
            <a:r>
              <a:rPr lang="en-US" sz="1200" kern="1200" baseline="0" dirty="0">
                <a:solidFill>
                  <a:schemeClr val="tx1"/>
                </a:solidFill>
                <a:latin typeface="+mn-lt"/>
                <a:ea typeface="+mn-ea"/>
                <a:cs typeface="+mn-cs"/>
              </a:rPr>
              <a:t>the OS creates a new process, it creates a process control block for the process and</a:t>
            </a:r>
          </a:p>
          <a:p>
            <a:r>
              <a:rPr lang="en-US" sz="1200" kern="1200" baseline="0" dirty="0">
                <a:solidFill>
                  <a:schemeClr val="tx1"/>
                </a:solidFill>
                <a:latin typeface="+mn-lt"/>
                <a:ea typeface="+mn-ea"/>
                <a:cs typeface="+mn-cs"/>
              </a:rPr>
              <a:t>enters that process into the system in the Not Running state. The process exists,</a:t>
            </a:r>
          </a:p>
          <a:p>
            <a:r>
              <a:rPr lang="en-US" sz="1200" kern="1200" baseline="0" dirty="0">
                <a:solidFill>
                  <a:schemeClr val="tx1"/>
                </a:solidFill>
                <a:latin typeface="+mn-lt"/>
                <a:ea typeface="+mn-ea"/>
                <a:cs typeface="+mn-cs"/>
              </a:rPr>
              <a:t>is known to the OS, and is waiting for an opportunity to execute. From time to</a:t>
            </a:r>
          </a:p>
          <a:p>
            <a:r>
              <a:rPr lang="en-US" sz="1200" kern="1200" baseline="0" dirty="0">
                <a:solidFill>
                  <a:schemeClr val="tx1"/>
                </a:solidFill>
                <a:latin typeface="+mn-lt"/>
                <a:ea typeface="+mn-ea"/>
                <a:cs typeface="+mn-cs"/>
              </a:rPr>
              <a:t>time, the currently running process will be interrupted and the dispatcher portion</a:t>
            </a:r>
          </a:p>
          <a:p>
            <a:r>
              <a:rPr lang="en-US" sz="1200" kern="1200" baseline="0" dirty="0">
                <a:solidFill>
                  <a:schemeClr val="tx1"/>
                </a:solidFill>
                <a:latin typeface="+mn-lt"/>
                <a:ea typeface="+mn-ea"/>
                <a:cs typeface="+mn-cs"/>
              </a:rPr>
              <a:t>of the OS will select some other process to run. The former process moves from the</a:t>
            </a:r>
          </a:p>
          <a:p>
            <a:r>
              <a:rPr lang="en-US" sz="1200" kern="1200" baseline="0" dirty="0">
                <a:solidFill>
                  <a:schemeClr val="tx1"/>
                </a:solidFill>
                <a:latin typeface="+mn-lt"/>
                <a:ea typeface="+mn-ea"/>
                <a:cs typeface="+mn-cs"/>
              </a:rPr>
              <a:t>Running state to the Not Running state, and one of the other processes moves to</a:t>
            </a:r>
          </a:p>
          <a:p>
            <a:r>
              <a:rPr lang="en-US" sz="1200" kern="1200" baseline="0" dirty="0">
                <a:solidFill>
                  <a:schemeClr val="tx1"/>
                </a:solidFill>
                <a:latin typeface="+mn-lt"/>
                <a:ea typeface="+mn-ea"/>
                <a:cs typeface="+mn-cs"/>
              </a:rPr>
              <a:t>the Running state.</a:t>
            </a:r>
            <a:endParaRPr lang="en-NZ"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11</a:t>
            </a:fld>
            <a:endParaRPr lang="en-US" dirty="0"/>
          </a:p>
        </p:txBody>
      </p:sp>
    </p:spTree>
    <p:extLst>
      <p:ext uri="{BB962C8B-B14F-4D97-AF65-F5344CB8AC3E}">
        <p14:creationId xmlns:p14="http://schemas.microsoft.com/office/powerpoint/2010/main" val="1850315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From this simple model, we can already begin to appreciate some of the design</a:t>
            </a:r>
          </a:p>
          <a:p>
            <a:r>
              <a:rPr lang="en-US" sz="1200" kern="1200" baseline="0" dirty="0">
                <a:solidFill>
                  <a:schemeClr val="tx1"/>
                </a:solidFill>
                <a:latin typeface="+mn-lt"/>
                <a:ea typeface="+mn-ea"/>
                <a:cs typeface="+mn-cs"/>
              </a:rPr>
              <a:t>elements of the OS. Each process must be represented in some way so that the OS</a:t>
            </a:r>
          </a:p>
          <a:p>
            <a:r>
              <a:rPr lang="en-US" sz="1200" kern="1200" baseline="0" dirty="0">
                <a:solidFill>
                  <a:schemeClr val="tx1"/>
                </a:solidFill>
                <a:latin typeface="+mn-lt"/>
                <a:ea typeface="+mn-ea"/>
                <a:cs typeface="+mn-cs"/>
              </a:rPr>
              <a:t>can keep track of it. That is, there must be some information relating to each process,</a:t>
            </a:r>
          </a:p>
          <a:p>
            <a:r>
              <a:rPr lang="en-US" sz="1200" kern="1200" baseline="0" dirty="0">
                <a:solidFill>
                  <a:schemeClr val="tx1"/>
                </a:solidFill>
                <a:latin typeface="+mn-lt"/>
                <a:ea typeface="+mn-ea"/>
                <a:cs typeface="+mn-cs"/>
              </a:rPr>
              <a:t>including current state and location in memory; this is the process control block.</a:t>
            </a:r>
          </a:p>
          <a:p>
            <a:r>
              <a:rPr lang="en-US" sz="1200" kern="1200" baseline="0" dirty="0">
                <a:solidFill>
                  <a:schemeClr val="tx1"/>
                </a:solidFill>
                <a:latin typeface="+mn-lt"/>
                <a:ea typeface="+mn-ea"/>
                <a:cs typeface="+mn-cs"/>
              </a:rPr>
              <a:t>Processes that are not running must be kept in some sort of queue, waiting their turn</a:t>
            </a:r>
          </a:p>
          <a:p>
            <a:r>
              <a:rPr lang="en-US" sz="1200" kern="1200" baseline="0" dirty="0">
                <a:solidFill>
                  <a:schemeClr val="tx1"/>
                </a:solidFill>
                <a:latin typeface="+mn-lt"/>
                <a:ea typeface="+mn-ea"/>
                <a:cs typeface="+mn-cs"/>
              </a:rPr>
              <a:t>to execute. Figure 3.5b suggests a structure. There is a single queue in which each</a:t>
            </a:r>
          </a:p>
          <a:p>
            <a:r>
              <a:rPr lang="en-US" sz="1200" kern="1200" baseline="0" dirty="0">
                <a:solidFill>
                  <a:schemeClr val="tx1"/>
                </a:solidFill>
                <a:latin typeface="+mn-lt"/>
                <a:ea typeface="+mn-ea"/>
                <a:cs typeface="+mn-cs"/>
              </a:rPr>
              <a:t>entry is a pointer to the process control block of a particular process. Alternatively,</a:t>
            </a:r>
          </a:p>
          <a:p>
            <a:r>
              <a:rPr lang="en-US" sz="1200" kern="1200" baseline="0" dirty="0">
                <a:solidFill>
                  <a:schemeClr val="tx1"/>
                </a:solidFill>
                <a:latin typeface="+mn-lt"/>
                <a:ea typeface="+mn-ea"/>
                <a:cs typeface="+mn-cs"/>
              </a:rPr>
              <a:t>the queue may consist of a linked list of data blocks, in which each block represents</a:t>
            </a:r>
          </a:p>
          <a:p>
            <a:r>
              <a:rPr lang="en-US" sz="1200" kern="1200" baseline="0" dirty="0">
                <a:solidFill>
                  <a:schemeClr val="tx1"/>
                </a:solidFill>
                <a:latin typeface="+mn-lt"/>
                <a:ea typeface="+mn-ea"/>
                <a:cs typeface="+mn-cs"/>
              </a:rPr>
              <a:t>one process; we will explore this latter implementation subsequently.</a:t>
            </a:r>
          </a:p>
          <a:p>
            <a:r>
              <a:rPr lang="en-US" sz="1200" kern="1200" baseline="0" dirty="0">
                <a:solidFill>
                  <a:schemeClr val="tx1"/>
                </a:solidFill>
                <a:latin typeface="+mn-lt"/>
                <a:ea typeface="+mn-ea"/>
                <a:cs typeface="+mn-cs"/>
              </a:rPr>
              <a:t>We can describe the behavior of the dispatcher in terms of this queuing</a:t>
            </a:r>
          </a:p>
          <a:p>
            <a:r>
              <a:rPr lang="en-US" sz="1200" kern="1200" baseline="0" dirty="0">
                <a:solidFill>
                  <a:schemeClr val="tx1"/>
                </a:solidFill>
                <a:latin typeface="+mn-lt"/>
                <a:ea typeface="+mn-ea"/>
                <a:cs typeface="+mn-cs"/>
              </a:rPr>
              <a:t>diagram. A process that is interrupted is transferred to the queue of waiting processes.</a:t>
            </a:r>
          </a:p>
          <a:p>
            <a:r>
              <a:rPr lang="en-US" sz="1200" kern="1200" baseline="0" dirty="0">
                <a:solidFill>
                  <a:schemeClr val="tx1"/>
                </a:solidFill>
                <a:latin typeface="+mn-lt"/>
                <a:ea typeface="+mn-ea"/>
                <a:cs typeface="+mn-cs"/>
              </a:rPr>
              <a:t>Alternatively, if the process has completed or aborted, it is discarded (exits</a:t>
            </a:r>
          </a:p>
          <a:p>
            <a:r>
              <a:rPr lang="en-US" sz="1200" kern="1200" baseline="0" dirty="0">
                <a:solidFill>
                  <a:schemeClr val="tx1"/>
                </a:solidFill>
                <a:latin typeface="+mn-lt"/>
                <a:ea typeface="+mn-ea"/>
                <a:cs typeface="+mn-cs"/>
              </a:rPr>
              <a:t>the system). In either case, the dispatcher takes another process from the queue to</a:t>
            </a:r>
          </a:p>
          <a:p>
            <a:r>
              <a:rPr lang="en-US" sz="1200" kern="1200" baseline="0" dirty="0">
                <a:solidFill>
                  <a:schemeClr val="tx1"/>
                </a:solidFill>
                <a:latin typeface="+mn-lt"/>
                <a:ea typeface="+mn-ea"/>
                <a:cs typeface="+mn-cs"/>
              </a:rPr>
              <a:t>execute.</a:t>
            </a:r>
            <a:endParaRPr lang="en-US" baseline="0"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12</a:t>
            </a:fld>
            <a:endParaRPr lang="en-US" dirty="0"/>
          </a:p>
        </p:txBody>
      </p:sp>
    </p:spTree>
    <p:extLst>
      <p:ext uri="{BB962C8B-B14F-4D97-AF65-F5344CB8AC3E}">
        <p14:creationId xmlns:p14="http://schemas.microsoft.com/office/powerpoint/2010/main" val="410106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a:p>
        </p:txBody>
      </p:sp>
      <p:sp>
        <p:nvSpPr>
          <p:cNvPr id="7" name="Slide Number Placeholder 5"/>
          <p:cNvSpPr>
            <a:spLocks noGrp="1"/>
          </p:cNvSpPr>
          <p:nvPr>
            <p:ph type="sldNum" sz="quarter" idx="4"/>
          </p:nvPr>
        </p:nvSpPr>
        <p:spPr>
          <a:xfrm>
            <a:off x="508000" y="635000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3CCE1-ED68-4673-B2B8-9A8ACC32B759}" type="slidenum">
              <a:rPr lang="en-US" smtClean="0"/>
              <a:pPr/>
              <a:t>‹#›</a:t>
            </a:fld>
            <a:endParaRPr lang="en-US" dirty="0"/>
          </a:p>
        </p:txBody>
      </p:sp>
    </p:spTree>
    <p:extLst>
      <p:ext uri="{BB962C8B-B14F-4D97-AF65-F5344CB8AC3E}">
        <p14:creationId xmlns:p14="http://schemas.microsoft.com/office/powerpoint/2010/main" val="3170869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2169746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281050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872067" y="2286001"/>
            <a:ext cx="104648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a:xfrm>
            <a:off x="8920480" y="6492876"/>
            <a:ext cx="2844800" cy="365125"/>
          </a:xfrm>
          <a:prstGeom prst="rect">
            <a:avLst/>
          </a:prstGeom>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F6211F-5278-4B8E-96CF-461F9E543AC9}" type="slidenum">
              <a:rPr lang="en-US" smtClean="0"/>
              <a:pPr>
                <a:defRPr/>
              </a:pPr>
              <a:t>‹#›</a:t>
            </a:fld>
            <a:endParaRPr lang="en-US" dirty="0"/>
          </a:p>
        </p:txBody>
      </p:sp>
      <p:sp>
        <p:nvSpPr>
          <p:cNvPr id="9" name="Content Placeholder 2"/>
          <p:cNvSpPr>
            <a:spLocks noGrp="1"/>
          </p:cNvSpPr>
          <p:nvPr>
            <p:ph sz="half" idx="13"/>
          </p:nvPr>
        </p:nvSpPr>
        <p:spPr>
          <a:xfrm>
            <a:off x="872067" y="4302966"/>
            <a:ext cx="104648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4484469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7" name="Slide Number Placeholder 5"/>
          <p:cNvSpPr>
            <a:spLocks noGrp="1"/>
          </p:cNvSpPr>
          <p:nvPr>
            <p:ph type="sldNum" sz="quarter" idx="4"/>
          </p:nvPr>
        </p:nvSpPr>
        <p:spPr>
          <a:xfrm>
            <a:off x="508000" y="635000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3CCE1-ED68-4673-B2B8-9A8ACC32B759}" type="slidenum">
              <a:rPr lang="en-US" smtClean="0"/>
              <a:pPr/>
              <a:t>‹#›</a:t>
            </a:fld>
            <a:endParaRPr lang="en-US" dirty="0"/>
          </a:p>
        </p:txBody>
      </p:sp>
    </p:spTree>
    <p:extLst>
      <p:ext uri="{BB962C8B-B14F-4D97-AF65-F5344CB8AC3E}">
        <p14:creationId xmlns:p14="http://schemas.microsoft.com/office/powerpoint/2010/main" val="3113005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3884498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2425135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3317704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3138355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1857003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1390068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1372170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08000" y="635000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3CCE1-ED68-4673-B2B8-9A8ACC32B759}" type="slidenum">
              <a:rPr lang="en-US" smtClean="0"/>
              <a:pPr/>
              <a:t>‹#›</a:t>
            </a:fld>
            <a:endParaRPr lang="en-US" dirty="0"/>
          </a:p>
        </p:txBody>
      </p:sp>
      <p:pic>
        <p:nvPicPr>
          <p:cNvPr id="7" name="Picture 2" descr="SGCOE V 158 289"/>
          <p:cNvPicPr>
            <a:picLocks noChangeAspect="1" noChangeArrowheads="1"/>
          </p:cNvPicPr>
          <p:nvPr userDrawn="1"/>
        </p:nvPicPr>
        <p:blipFill>
          <a:blip r:embed="rId14" cstate="email">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031754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25A4EA-832C-BC43-A859-285E1118CABD}"/>
              </a:ext>
            </a:extLst>
          </p:cNvPr>
          <p:cNvSpPr>
            <a:spLocks noGrp="1"/>
          </p:cNvSpPr>
          <p:nvPr>
            <p:ph type="sldNum" sz="quarter" idx="12"/>
          </p:nvPr>
        </p:nvSpPr>
        <p:spPr/>
        <p:txBody>
          <a:bodyPr/>
          <a:lstStyle/>
          <a:p>
            <a:fld id="{8353CCE1-ED68-4673-B2B8-9A8ACC32B759}" type="slidenum">
              <a:rPr lang="en-US" smtClean="0"/>
              <a:pPr/>
              <a:t>1</a:t>
            </a:fld>
            <a:endParaRPr lang="en-US"/>
          </a:p>
        </p:txBody>
      </p:sp>
      <p:pic>
        <p:nvPicPr>
          <p:cNvPr id="3" name="Picture 2">
            <a:extLst>
              <a:ext uri="{FF2B5EF4-FFF2-40B4-BE49-F238E27FC236}">
                <a16:creationId xmlns:a16="http://schemas.microsoft.com/office/drawing/2014/main" id="{F0C6BE67-2353-0E45-A3D2-392DDA9E8792}"/>
              </a:ext>
            </a:extLst>
          </p:cNvPr>
          <p:cNvPicPr>
            <a:picLocks noChangeAspect="1"/>
          </p:cNvPicPr>
          <p:nvPr/>
        </p:nvPicPr>
        <p:blipFill>
          <a:blip r:embed="rId2"/>
          <a:stretch>
            <a:fillRect/>
          </a:stretch>
        </p:blipFill>
        <p:spPr>
          <a:xfrm>
            <a:off x="0" y="1068086"/>
            <a:ext cx="12192000" cy="4721827"/>
          </a:xfrm>
          <a:prstGeom prst="rect">
            <a:avLst/>
          </a:prstGeom>
        </p:spPr>
      </p:pic>
      <p:cxnSp>
        <p:nvCxnSpPr>
          <p:cNvPr id="5" name="Straight Connector 4">
            <a:extLst>
              <a:ext uri="{FF2B5EF4-FFF2-40B4-BE49-F238E27FC236}">
                <a16:creationId xmlns:a16="http://schemas.microsoft.com/office/drawing/2014/main" id="{B20C2557-3D64-EB48-A2BD-3BE2FAB5432C}"/>
              </a:ext>
            </a:extLst>
          </p:cNvPr>
          <p:cNvCxnSpPr/>
          <p:nvPr/>
        </p:nvCxnSpPr>
        <p:spPr>
          <a:xfrm>
            <a:off x="609600" y="3124200"/>
            <a:ext cx="11506200" cy="0"/>
          </a:xfrm>
          <a:prstGeom prst="line">
            <a:avLst/>
          </a:prstGeom>
          <a:ln w="114300">
            <a:solidFill>
              <a:srgbClr val="496E9C"/>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DF632AD-B2B8-DC4E-8556-33B22EB8D0A3}"/>
              </a:ext>
            </a:extLst>
          </p:cNvPr>
          <p:cNvCxnSpPr>
            <a:cxnSpLocks/>
          </p:cNvCxnSpPr>
          <p:nvPr/>
        </p:nvCxnSpPr>
        <p:spPr>
          <a:xfrm>
            <a:off x="609600" y="3581400"/>
            <a:ext cx="1905000" cy="0"/>
          </a:xfrm>
          <a:prstGeom prst="line">
            <a:avLst/>
          </a:prstGeom>
          <a:ln w="114300">
            <a:solidFill>
              <a:srgbClr val="496E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90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7F9177-ED9E-8041-9624-22D8579F577F}"/>
              </a:ext>
            </a:extLst>
          </p:cNvPr>
          <p:cNvSpPr>
            <a:spLocks noGrp="1"/>
          </p:cNvSpPr>
          <p:nvPr>
            <p:ph type="sldNum" sz="quarter" idx="12"/>
          </p:nvPr>
        </p:nvSpPr>
        <p:spPr/>
        <p:txBody>
          <a:bodyPr/>
          <a:lstStyle/>
          <a:p>
            <a:fld id="{8353CCE1-ED68-4673-B2B8-9A8ACC32B759}" type="slidenum">
              <a:rPr lang="en-US" smtClean="0"/>
              <a:pPr/>
              <a:t>10</a:t>
            </a:fld>
            <a:endParaRPr lang="en-US"/>
          </a:p>
        </p:txBody>
      </p:sp>
      <p:pic>
        <p:nvPicPr>
          <p:cNvPr id="4" name="Picture 3">
            <a:extLst>
              <a:ext uri="{FF2B5EF4-FFF2-40B4-BE49-F238E27FC236}">
                <a16:creationId xmlns:a16="http://schemas.microsoft.com/office/drawing/2014/main" id="{A4E5CD49-D169-3F46-B435-C7C39DACE413}"/>
              </a:ext>
            </a:extLst>
          </p:cNvPr>
          <p:cNvPicPr>
            <a:picLocks noChangeAspect="1"/>
          </p:cNvPicPr>
          <p:nvPr/>
        </p:nvPicPr>
        <p:blipFill>
          <a:blip r:embed="rId2"/>
          <a:stretch>
            <a:fillRect/>
          </a:stretch>
        </p:blipFill>
        <p:spPr>
          <a:xfrm>
            <a:off x="0" y="228600"/>
            <a:ext cx="12192000" cy="2707996"/>
          </a:xfrm>
          <a:prstGeom prst="rect">
            <a:avLst/>
          </a:prstGeom>
        </p:spPr>
      </p:pic>
      <p:pic>
        <p:nvPicPr>
          <p:cNvPr id="5" name="Picture 4">
            <a:extLst>
              <a:ext uri="{FF2B5EF4-FFF2-40B4-BE49-F238E27FC236}">
                <a16:creationId xmlns:a16="http://schemas.microsoft.com/office/drawing/2014/main" id="{CFFB9ADC-6BA0-6144-B22F-81F97046DDCC}"/>
              </a:ext>
            </a:extLst>
          </p:cNvPr>
          <p:cNvPicPr>
            <a:picLocks noChangeAspect="1"/>
          </p:cNvPicPr>
          <p:nvPr/>
        </p:nvPicPr>
        <p:blipFill>
          <a:blip r:embed="rId3"/>
          <a:stretch>
            <a:fillRect/>
          </a:stretch>
        </p:blipFill>
        <p:spPr>
          <a:xfrm>
            <a:off x="4876800" y="1905000"/>
            <a:ext cx="6858000" cy="3949700"/>
          </a:xfrm>
          <a:prstGeom prst="rect">
            <a:avLst/>
          </a:prstGeom>
        </p:spPr>
      </p:pic>
      <p:sp>
        <p:nvSpPr>
          <p:cNvPr id="6" name="Rectangle 5">
            <a:extLst>
              <a:ext uri="{FF2B5EF4-FFF2-40B4-BE49-F238E27FC236}">
                <a16:creationId xmlns:a16="http://schemas.microsoft.com/office/drawing/2014/main" id="{C5DEDA25-3AC7-3B4F-AFA8-D4A210A5C177}"/>
              </a:ext>
            </a:extLst>
          </p:cNvPr>
          <p:cNvSpPr/>
          <p:nvPr/>
        </p:nvSpPr>
        <p:spPr>
          <a:xfrm>
            <a:off x="990600" y="5888336"/>
            <a:ext cx="8418202" cy="461665"/>
          </a:xfrm>
          <a:prstGeom prst="rect">
            <a:avLst/>
          </a:prstGeom>
        </p:spPr>
        <p:txBody>
          <a:bodyPr wrap="none">
            <a:spAutoFit/>
          </a:bodyPr>
          <a:lstStyle/>
          <a:p>
            <a:r>
              <a:rPr lang="en-US" sz="2400" dirty="0">
                <a:latin typeface="+mn-lt"/>
              </a:rPr>
              <a:t>Reference: https://</a:t>
            </a:r>
            <a:r>
              <a:rPr lang="en-US" sz="2400" dirty="0" err="1">
                <a:latin typeface="+mn-lt"/>
              </a:rPr>
              <a:t>learnyousomeerlang.com</a:t>
            </a:r>
            <a:r>
              <a:rPr lang="en-US" sz="2400" dirty="0">
                <a:latin typeface="+mn-lt"/>
              </a:rPr>
              <a:t>/finite-state-machines</a:t>
            </a:r>
          </a:p>
        </p:txBody>
      </p:sp>
    </p:spTree>
    <p:extLst>
      <p:ext uri="{BB962C8B-B14F-4D97-AF65-F5344CB8AC3E}">
        <p14:creationId xmlns:p14="http://schemas.microsoft.com/office/powerpoint/2010/main" val="1230989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182813" y="456253"/>
            <a:ext cx="7824788" cy="1143948"/>
          </a:xfrm>
        </p:spPr>
        <p:txBody>
          <a:bodyPr/>
          <a:lstStyle/>
          <a:p>
            <a:pPr algn="ctr"/>
            <a:r>
              <a:rPr lang="en-US" dirty="0">
                <a:ln w="1905"/>
                <a:solidFill>
                  <a:srgbClr val="000000"/>
                </a:solidFill>
                <a:effectLst>
                  <a:innerShdw blurRad="69850" dist="43180" dir="5400000">
                    <a:srgbClr val="000000">
                      <a:alpha val="65000"/>
                    </a:srgbClr>
                  </a:innerShdw>
                </a:effectLst>
                <a:latin typeface="+mn-lt"/>
              </a:rPr>
              <a:t>Two-State Process Model</a:t>
            </a:r>
          </a:p>
        </p:txBody>
      </p:sp>
      <p:pic>
        <p:nvPicPr>
          <p:cNvPr id="5" name="Picture 4" descr="f5.pdf"/>
          <p:cNvPicPr>
            <a:picLocks noChangeAspect="1"/>
          </p:cNvPicPr>
          <p:nvPr/>
        </p:nvPicPr>
        <p:blipFill>
          <a:blip r:embed="rId3"/>
          <a:srcRect l="14545" t="5882" r="15455" b="57647"/>
          <a:stretch>
            <a:fillRect/>
          </a:stretch>
        </p:blipFill>
        <p:spPr>
          <a:xfrm>
            <a:off x="1870606" y="2209800"/>
            <a:ext cx="8797395" cy="3541920"/>
          </a:xfrm>
          <a:prstGeom prst="rect">
            <a:avLst/>
          </a:prstGeom>
        </p:spPr>
      </p:pic>
      <p:sp>
        <p:nvSpPr>
          <p:cNvPr id="4" name="Rectangle 3"/>
          <p:cNvSpPr txBox="1">
            <a:spLocks noChangeArrowheads="1"/>
          </p:cNvSpPr>
          <p:nvPr/>
        </p:nvSpPr>
        <p:spPr>
          <a:xfrm>
            <a:off x="1447800" y="1676400"/>
            <a:ext cx="9677400" cy="4966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dirty="0">
                <a:solidFill>
                  <a:srgbClr val="FF0000"/>
                </a:solidFill>
                <a:ea typeface="MS PGothic" charset="0"/>
              </a:rPr>
              <a:t>Exercise  6: </a:t>
            </a:r>
            <a:r>
              <a:rPr lang="en-US" dirty="0">
                <a:ea typeface="MS PGothic" charset="0"/>
              </a:rPr>
              <a:t>What are the two possible process states? </a:t>
            </a:r>
          </a:p>
        </p:txBody>
      </p:sp>
      <p:sp>
        <p:nvSpPr>
          <p:cNvPr id="6" name="Rectangle 5"/>
          <p:cNvSpPr/>
          <p:nvPr/>
        </p:nvSpPr>
        <p:spPr>
          <a:xfrm>
            <a:off x="1752600" y="2362200"/>
            <a:ext cx="8610600" cy="32004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pPr>
              <a:defRPr/>
            </a:pPr>
            <a:fld id="{FDF6211F-5278-4B8E-96CF-461F9E543AC9}" type="slidenum">
              <a:rPr lang="en-US" smtClean="0"/>
              <a:pPr>
                <a:defRPr/>
              </a:pPr>
              <a:t>11</a:t>
            </a:fld>
            <a:endParaRPr lang="en-US" dirty="0"/>
          </a:p>
        </p:txBody>
      </p:sp>
    </p:spTree>
    <p:extLst>
      <p:ext uri="{BB962C8B-B14F-4D97-AF65-F5344CB8AC3E}">
        <p14:creationId xmlns:p14="http://schemas.microsoft.com/office/powerpoint/2010/main" val="9179047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1600200"/>
            <a:ext cx="9144000" cy="3640508"/>
          </a:xfrm>
          <a:prstGeom prst="rect">
            <a:avLst/>
          </a:prstGeom>
        </p:spPr>
      </p:pic>
      <p:sp>
        <p:nvSpPr>
          <p:cNvPr id="4" name="Title 1"/>
          <p:cNvSpPr>
            <a:spLocks noGrp="1"/>
          </p:cNvSpPr>
          <p:nvPr>
            <p:ph type="title"/>
          </p:nvPr>
        </p:nvSpPr>
        <p:spPr>
          <a:xfrm>
            <a:off x="2182813" y="456254"/>
            <a:ext cx="7824788" cy="915347"/>
          </a:xfrm>
        </p:spPr>
        <p:txBody>
          <a:bodyPr/>
          <a:lstStyle/>
          <a:p>
            <a:pPr algn="ctr"/>
            <a:r>
              <a:rPr lang="en-US" sz="4400" b="0" dirty="0">
                <a:ln w="1905"/>
                <a:solidFill>
                  <a:srgbClr val="000000"/>
                </a:solidFill>
                <a:effectLst>
                  <a:innerShdw blurRad="69850" dist="43180" dir="5400000">
                    <a:srgbClr val="000000">
                      <a:alpha val="65000"/>
                    </a:srgbClr>
                  </a:innerShdw>
                </a:effectLst>
                <a:latin typeface="+mn-lt"/>
              </a:rPr>
              <a:t>Two-State Process Model</a:t>
            </a:r>
          </a:p>
        </p:txBody>
      </p:sp>
      <p:sp>
        <p:nvSpPr>
          <p:cNvPr id="3" name="Slide Number Placeholder 2"/>
          <p:cNvSpPr>
            <a:spLocks noGrp="1"/>
          </p:cNvSpPr>
          <p:nvPr>
            <p:ph type="sldNum" sz="quarter" idx="12"/>
          </p:nvPr>
        </p:nvSpPr>
        <p:spPr/>
        <p:txBody>
          <a:bodyPr/>
          <a:lstStyle/>
          <a:p>
            <a:fld id="{8353CCE1-ED68-4673-B2B8-9A8ACC32B759}" type="slidenum">
              <a:rPr lang="en-US" smtClean="0"/>
              <a:pPr/>
              <a:t>12</a:t>
            </a:fld>
            <a:endParaRPr lang="en-US"/>
          </a:p>
        </p:txBody>
      </p:sp>
    </p:spTree>
    <p:extLst>
      <p:ext uri="{BB962C8B-B14F-4D97-AF65-F5344CB8AC3E}">
        <p14:creationId xmlns:p14="http://schemas.microsoft.com/office/powerpoint/2010/main" val="539227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996496" y="164938"/>
            <a:ext cx="8153400" cy="914400"/>
          </a:xfrm>
        </p:spPr>
        <p:txBody>
          <a:bodyPr>
            <a:normAutofit/>
          </a:bodyPr>
          <a:lstStyle/>
          <a:p>
            <a:pPr algn="ctr"/>
            <a:r>
              <a:rPr lang="en-US" sz="4400" b="0" dirty="0">
                <a:ln w="1905"/>
                <a:solidFill>
                  <a:srgbClr val="000000"/>
                </a:solidFill>
                <a:effectLst>
                  <a:innerShdw blurRad="69850" dist="43180" dir="5400000">
                    <a:srgbClr val="000000">
                      <a:alpha val="65000"/>
                    </a:srgbClr>
                  </a:innerShdw>
                </a:effectLst>
              </a:rPr>
              <a:t>Five-State Process Model</a:t>
            </a:r>
            <a:endParaRPr lang="en-US" sz="4400" b="0" dirty="0">
              <a:solidFill>
                <a:srgbClr val="FF0000"/>
              </a:solidFill>
              <a:effectLst>
                <a:outerShdw blurRad="38100" dist="38100" dir="2700000" algn="tl">
                  <a:srgbClr val="000000">
                    <a:alpha val="43137"/>
                  </a:srgbClr>
                </a:outerShdw>
              </a:effectLst>
            </a:endParaRPr>
          </a:p>
        </p:txBody>
      </p:sp>
      <p:sp>
        <p:nvSpPr>
          <p:cNvPr id="4" name="Rectangle 3"/>
          <p:cNvSpPr txBox="1">
            <a:spLocks noChangeArrowheads="1"/>
          </p:cNvSpPr>
          <p:nvPr/>
        </p:nvSpPr>
        <p:spPr>
          <a:xfrm>
            <a:off x="853496" y="1099142"/>
            <a:ext cx="10439400" cy="111065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dirty="0">
                <a:solidFill>
                  <a:srgbClr val="FF0000"/>
                </a:solidFill>
                <a:ea typeface="MS PGothic" charset="0"/>
              </a:rPr>
              <a:t>Exercise  7:  </a:t>
            </a:r>
            <a:r>
              <a:rPr lang="en-US" dirty="0">
                <a:ea typeface="MS PGothic" charset="0"/>
              </a:rPr>
              <a:t>What are the five process states? What’s a difference between “ready” and “waiting”?  </a:t>
            </a:r>
          </a:p>
        </p:txBody>
      </p:sp>
      <p:pic>
        <p:nvPicPr>
          <p:cNvPr id="2" name="Picture 1"/>
          <p:cNvPicPr>
            <a:picLocks noChangeAspect="1"/>
          </p:cNvPicPr>
          <p:nvPr/>
        </p:nvPicPr>
        <p:blipFill>
          <a:blip r:embed="rId3"/>
          <a:stretch>
            <a:fillRect/>
          </a:stretch>
        </p:blipFill>
        <p:spPr>
          <a:xfrm>
            <a:off x="2362201" y="2209800"/>
            <a:ext cx="8037941" cy="3322556"/>
          </a:xfrm>
          <a:prstGeom prst="rect">
            <a:avLst/>
          </a:prstGeom>
        </p:spPr>
      </p:pic>
      <p:pic>
        <p:nvPicPr>
          <p:cNvPr id="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725" y="2334379"/>
            <a:ext cx="8216068" cy="327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p:nvPr/>
        </p:nvSpPr>
        <p:spPr>
          <a:xfrm>
            <a:off x="1906587" y="2258179"/>
            <a:ext cx="8610600" cy="3352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353CCE1-ED68-4673-B2B8-9A8ACC32B759}" type="slidenum">
              <a:rPr lang="en-US" smtClean="0"/>
              <a:pPr/>
              <a:t>13</a:t>
            </a:fld>
            <a:endParaRPr lang="en-US"/>
          </a:p>
        </p:txBody>
      </p:sp>
    </p:spTree>
    <p:extLst>
      <p:ext uri="{BB962C8B-B14F-4D97-AF65-F5344CB8AC3E}">
        <p14:creationId xmlns:p14="http://schemas.microsoft.com/office/powerpoint/2010/main" val="13810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8"/>
                                        </p:tgtEl>
                                        <p:attrNameLst>
                                          <p:attrName>ppt_w</p:attrName>
                                        </p:attrNameLst>
                                      </p:cBhvr>
                                      <p:tavLst>
                                        <p:tav tm="0">
                                          <p:val>
                                            <p:strVal val="ppt_w"/>
                                          </p:val>
                                        </p:tav>
                                        <p:tav tm="100000">
                                          <p:val>
                                            <p:fltVal val="0"/>
                                          </p:val>
                                        </p:tav>
                                      </p:tavLst>
                                    </p:anim>
                                    <p:anim calcmode="lin" valueType="num">
                                      <p:cBhvr>
                                        <p:cTn id="7" dur="500"/>
                                        <p:tgtEl>
                                          <p:spTgt spid="8"/>
                                        </p:tgtEl>
                                        <p:attrNameLst>
                                          <p:attrName>ppt_h</p:attrName>
                                        </p:attrNameLst>
                                      </p:cBhvr>
                                      <p:tavLst>
                                        <p:tav tm="0">
                                          <p:val>
                                            <p:strVal val="ppt_h"/>
                                          </p:val>
                                        </p:tav>
                                        <p:tav tm="100000">
                                          <p:val>
                                            <p:fltVal val="0"/>
                                          </p:val>
                                        </p:tav>
                                      </p:tavLst>
                                    </p:anim>
                                    <p:animEffect transition="out" filter="fad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7"/>
                                        </p:tgtEl>
                                        <p:attrNameLst>
                                          <p:attrName>ppt_w</p:attrName>
                                        </p:attrNameLst>
                                      </p:cBhvr>
                                      <p:tavLst>
                                        <p:tav tm="0">
                                          <p:val>
                                            <p:strVal val="ppt_w"/>
                                          </p:val>
                                        </p:tav>
                                        <p:tav tm="100000">
                                          <p:val>
                                            <p:fltVal val="0"/>
                                          </p:val>
                                        </p:tav>
                                      </p:tavLst>
                                    </p:anim>
                                    <p:anim calcmode="lin" valueType="num">
                                      <p:cBhvr>
                                        <p:cTn id="14" dur="500"/>
                                        <p:tgtEl>
                                          <p:spTgt spid="7"/>
                                        </p:tgtEl>
                                        <p:attrNameLst>
                                          <p:attrName>ppt_h</p:attrName>
                                        </p:attrNameLst>
                                      </p:cBhvr>
                                      <p:tavLst>
                                        <p:tav tm="0">
                                          <p:val>
                                            <p:strVal val="ppt_h"/>
                                          </p:val>
                                        </p:tav>
                                        <p:tav tm="100000">
                                          <p:val>
                                            <p:fltVal val="0"/>
                                          </p:val>
                                        </p:tav>
                                      </p:tavLst>
                                    </p:anim>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1295400"/>
            <a:ext cx="9144000" cy="4334872"/>
          </a:xfrm>
          <a:prstGeom prst="rect">
            <a:avLst/>
          </a:prstGeom>
        </p:spPr>
      </p:pic>
      <p:sp>
        <p:nvSpPr>
          <p:cNvPr id="4" name="Rectangle 3"/>
          <p:cNvSpPr txBox="1">
            <a:spLocks noChangeArrowheads="1"/>
          </p:cNvSpPr>
          <p:nvPr/>
        </p:nvSpPr>
        <p:spPr>
          <a:xfrm>
            <a:off x="3505200" y="457200"/>
            <a:ext cx="6096000" cy="685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3600" dirty="0">
                <a:ea typeface="MS PGothic" charset="0"/>
              </a:rPr>
              <a:t>What is the dispatcher? </a:t>
            </a:r>
          </a:p>
        </p:txBody>
      </p:sp>
      <p:sp>
        <p:nvSpPr>
          <p:cNvPr id="3" name="Slide Number Placeholder 2"/>
          <p:cNvSpPr>
            <a:spLocks noGrp="1"/>
          </p:cNvSpPr>
          <p:nvPr>
            <p:ph type="sldNum" sz="quarter" idx="12"/>
          </p:nvPr>
        </p:nvSpPr>
        <p:spPr/>
        <p:txBody>
          <a:bodyPr/>
          <a:lstStyle/>
          <a:p>
            <a:fld id="{8353CCE1-ED68-4673-B2B8-9A8ACC32B759}" type="slidenum">
              <a:rPr lang="en-US" smtClean="0"/>
              <a:pPr/>
              <a:t>14</a:t>
            </a:fld>
            <a:endParaRPr lang="en-US"/>
          </a:p>
        </p:txBody>
      </p:sp>
    </p:spTree>
    <p:extLst>
      <p:ext uri="{BB962C8B-B14F-4D97-AF65-F5344CB8AC3E}">
        <p14:creationId xmlns:p14="http://schemas.microsoft.com/office/powerpoint/2010/main" val="71207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100" y="-4763"/>
            <a:ext cx="6743700" cy="6858000"/>
          </a:xfrm>
          <a:prstGeom prst="rect">
            <a:avLst/>
          </a:prstGeom>
        </p:spPr>
      </p:pic>
      <p:sp>
        <p:nvSpPr>
          <p:cNvPr id="3" name="TextBox 2"/>
          <p:cNvSpPr txBox="1"/>
          <p:nvPr/>
        </p:nvSpPr>
        <p:spPr>
          <a:xfrm>
            <a:off x="7162800" y="1752600"/>
            <a:ext cx="4191000" cy="769441"/>
          </a:xfrm>
          <a:prstGeom prst="rect">
            <a:avLst/>
          </a:prstGeom>
          <a:noFill/>
        </p:spPr>
        <p:txBody>
          <a:bodyPr wrap="square" rtlCol="0">
            <a:spAutoFit/>
          </a:bodyPr>
          <a:lstStyle/>
          <a:p>
            <a:r>
              <a:rPr lang="en-US" sz="4400" dirty="0">
                <a:latin typeface="+mj-lt"/>
              </a:rPr>
              <a:t>A </a:t>
            </a:r>
            <a:r>
              <a:rPr lang="en-US" sz="4400">
                <a:latin typeface="+mj-lt"/>
              </a:rPr>
              <a:t>Queuing Model</a:t>
            </a:r>
            <a:endParaRPr lang="en-US" sz="4400" dirty="0">
              <a:latin typeface="+mj-lt"/>
            </a:endParaRPr>
          </a:p>
        </p:txBody>
      </p:sp>
      <p:sp>
        <p:nvSpPr>
          <p:cNvPr id="5" name="Rectangle 3"/>
          <p:cNvSpPr txBox="1">
            <a:spLocks noChangeArrowheads="1"/>
          </p:cNvSpPr>
          <p:nvPr/>
        </p:nvSpPr>
        <p:spPr>
          <a:xfrm>
            <a:off x="7153275" y="2971800"/>
            <a:ext cx="4724400" cy="174899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dirty="0">
                <a:solidFill>
                  <a:srgbClr val="FF0000"/>
                </a:solidFill>
                <a:ea typeface="MS PGothic" charset="0"/>
              </a:rPr>
              <a:t>Exercise  8: </a:t>
            </a:r>
            <a:r>
              <a:rPr lang="en-US" dirty="0">
                <a:ea typeface="MS PGothic" charset="0"/>
              </a:rPr>
              <a:t>What are maintained in each queue?</a:t>
            </a:r>
          </a:p>
        </p:txBody>
      </p:sp>
      <p:sp>
        <p:nvSpPr>
          <p:cNvPr id="6" name="Slide Number Placeholder 5"/>
          <p:cNvSpPr>
            <a:spLocks noGrp="1"/>
          </p:cNvSpPr>
          <p:nvPr>
            <p:ph type="sldNum" sz="quarter" idx="12"/>
          </p:nvPr>
        </p:nvSpPr>
        <p:spPr/>
        <p:txBody>
          <a:bodyPr/>
          <a:lstStyle/>
          <a:p>
            <a:fld id="{8353CCE1-ED68-4673-B2B8-9A8ACC32B759}" type="slidenum">
              <a:rPr lang="en-US" smtClean="0"/>
              <a:pPr/>
              <a:t>15</a:t>
            </a:fld>
            <a:endParaRPr lang="en-US"/>
          </a:p>
        </p:txBody>
      </p:sp>
    </p:spTree>
    <p:extLst>
      <p:ext uri="{BB962C8B-B14F-4D97-AF65-F5344CB8AC3E}">
        <p14:creationId xmlns:p14="http://schemas.microsoft.com/office/powerpoint/2010/main" val="9894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2182813" y="456253"/>
            <a:ext cx="7824788" cy="1220148"/>
          </a:xfrm>
        </p:spPr>
        <p:txBody>
          <a:bodyPr>
            <a:normAutofit/>
          </a:bodyPr>
          <a:lstStyle/>
          <a:p>
            <a:r>
              <a:rPr lang="en-US" dirty="0">
                <a:ln w="1905"/>
                <a:effectLst>
                  <a:innerShdw blurRad="69850" dist="43180" dir="5400000">
                    <a:srgbClr val="000000">
                      <a:alpha val="65000"/>
                    </a:srgbClr>
                  </a:innerShdw>
                </a:effectLst>
              </a:rPr>
              <a:t>Suspended Processes: </a:t>
            </a:r>
            <a:r>
              <a:rPr lang="en-US" dirty="0"/>
              <a:t>Swapping</a:t>
            </a:r>
            <a:endParaRPr lang="en-US" dirty="0">
              <a:ln w="1905"/>
              <a:effectLst>
                <a:innerShdw blurRad="69850" dist="43180" dir="5400000">
                  <a:srgbClr val="000000">
                    <a:alpha val="65000"/>
                  </a:srgbClr>
                </a:innerShdw>
              </a:effectLst>
            </a:endParaRPr>
          </a:p>
        </p:txBody>
      </p:sp>
      <p:sp>
        <p:nvSpPr>
          <p:cNvPr id="29699" name="Content Placeholder 2"/>
          <p:cNvSpPr>
            <a:spLocks noGrp="1"/>
          </p:cNvSpPr>
          <p:nvPr>
            <p:ph sz="half" idx="1"/>
          </p:nvPr>
        </p:nvSpPr>
        <p:spPr>
          <a:xfrm>
            <a:off x="914400" y="1828801"/>
            <a:ext cx="10439400" cy="4038599"/>
          </a:xfrm>
        </p:spPr>
        <p:txBody>
          <a:bodyPr>
            <a:normAutofit/>
          </a:bodyPr>
          <a:lstStyle/>
          <a:p>
            <a:pPr marL="0" indent="-638175">
              <a:lnSpc>
                <a:spcPct val="90000"/>
              </a:lnSpc>
              <a:spcBef>
                <a:spcPts val="1800"/>
              </a:spcBef>
            </a:pPr>
            <a:r>
              <a:rPr lang="en-US" sz="3200" dirty="0"/>
              <a:t>Moving part of all of a process </a:t>
            </a:r>
            <a:r>
              <a:rPr lang="en-US" sz="3200" dirty="0">
                <a:solidFill>
                  <a:srgbClr val="FF0000"/>
                </a:solidFill>
              </a:rPr>
              <a:t>from main memory to disk</a:t>
            </a:r>
          </a:p>
          <a:p>
            <a:pPr marL="0" indent="-638175">
              <a:lnSpc>
                <a:spcPct val="90000"/>
              </a:lnSpc>
              <a:spcBef>
                <a:spcPts val="1800"/>
              </a:spcBef>
            </a:pPr>
            <a:r>
              <a:rPr lang="en-US" sz="3200" dirty="0"/>
              <a:t>When none of the processes in main memory is in the Ready state, the OS swaps one of the </a:t>
            </a:r>
            <a:r>
              <a:rPr lang="en-US" sz="3200" dirty="0">
                <a:solidFill>
                  <a:srgbClr val="FF0000"/>
                </a:solidFill>
              </a:rPr>
              <a:t>blocked processes out</a:t>
            </a:r>
            <a:r>
              <a:rPr lang="en-US" sz="3200" dirty="0"/>
              <a:t> on to disk into a suspend queue</a:t>
            </a:r>
          </a:p>
        </p:txBody>
      </p:sp>
      <p:sp>
        <p:nvSpPr>
          <p:cNvPr id="2" name="Slide Number Placeholder 1"/>
          <p:cNvSpPr>
            <a:spLocks noGrp="1"/>
          </p:cNvSpPr>
          <p:nvPr>
            <p:ph type="sldNum" sz="quarter" idx="12"/>
          </p:nvPr>
        </p:nvSpPr>
        <p:spPr/>
        <p:txBody>
          <a:bodyPr/>
          <a:lstStyle/>
          <a:p>
            <a:pPr>
              <a:defRPr/>
            </a:pPr>
            <a:fld id="{FDF6211F-5278-4B8E-96CF-461F9E543AC9}" type="slidenum">
              <a:rPr lang="en-US" smtClean="0"/>
              <a:pPr>
                <a:defRPr/>
              </a:pPr>
              <a:t>16</a:t>
            </a:fld>
            <a:endParaRPr lang="en-US" dirty="0"/>
          </a:p>
        </p:txBody>
      </p:sp>
    </p:spTree>
    <p:extLst>
      <p:ext uri="{BB962C8B-B14F-4D97-AF65-F5344CB8AC3E}">
        <p14:creationId xmlns:p14="http://schemas.microsoft.com/office/powerpoint/2010/main" val="271332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a:blip r:embed="rId3"/>
          <a:srcRect t="4545" b="65455"/>
          <a:stretch>
            <a:fillRect/>
          </a:stretch>
        </p:blipFill>
        <p:spPr>
          <a:xfrm>
            <a:off x="1105601" y="1778948"/>
            <a:ext cx="10528946" cy="4087503"/>
          </a:xfrm>
          <a:prstGeom prst="rect">
            <a:avLst/>
          </a:prstGeom>
        </p:spPr>
      </p:pic>
      <p:sp>
        <p:nvSpPr>
          <p:cNvPr id="5" name="Title 1"/>
          <p:cNvSpPr txBox="1">
            <a:spLocks/>
          </p:cNvSpPr>
          <p:nvPr/>
        </p:nvSpPr>
        <p:spPr>
          <a:xfrm>
            <a:off x="1981200" y="381000"/>
            <a:ext cx="8153400" cy="9144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solidFill>
                <a:srgbClr val="FF0000"/>
              </a:solidFill>
              <a:effectLst>
                <a:outerShdw blurRad="38100" dist="38100" dir="2700000" algn="tl">
                  <a:srgbClr val="000000">
                    <a:alpha val="43137"/>
                  </a:srgbClr>
                </a:outerShdw>
              </a:effectLst>
            </a:endParaRPr>
          </a:p>
        </p:txBody>
      </p:sp>
      <p:sp>
        <p:nvSpPr>
          <p:cNvPr id="6" name="Rectangle 5"/>
          <p:cNvSpPr/>
          <p:nvPr/>
        </p:nvSpPr>
        <p:spPr>
          <a:xfrm>
            <a:off x="1524000" y="2667000"/>
            <a:ext cx="2952750" cy="16764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itle 1"/>
          <p:cNvSpPr txBox="1">
            <a:spLocks/>
          </p:cNvSpPr>
          <p:nvPr/>
        </p:nvSpPr>
        <p:spPr>
          <a:xfrm>
            <a:off x="508000" y="304800"/>
            <a:ext cx="11074400" cy="1220148"/>
          </a:xfrm>
          <a:prstGeom prst="rect">
            <a:avLst/>
          </a:prstGeom>
        </p:spPr>
        <p:txBody>
          <a:bodyP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200" dirty="0">
                <a:solidFill>
                  <a:srgbClr val="FF0000"/>
                </a:solidFill>
              </a:rPr>
              <a:t>Exercise  9: </a:t>
            </a:r>
            <a:r>
              <a:rPr lang="en-US" sz="5200" dirty="0"/>
              <a:t>Can you propose a new state Process model with the suspend state? </a:t>
            </a:r>
          </a:p>
          <a:p>
            <a:endParaRPr lang="en-US" dirty="0">
              <a:ln w="1905"/>
              <a:effectLst>
                <a:innerShdw blurRad="69850" dist="43180" dir="5400000">
                  <a:srgbClr val="000000">
                    <a:alpha val="65000"/>
                  </a:srgbClr>
                </a:innerShdw>
              </a:effectLst>
            </a:endParaRPr>
          </a:p>
        </p:txBody>
      </p:sp>
      <p:sp>
        <p:nvSpPr>
          <p:cNvPr id="2" name="Slide Number Placeholder 1"/>
          <p:cNvSpPr>
            <a:spLocks noGrp="1"/>
          </p:cNvSpPr>
          <p:nvPr>
            <p:ph type="sldNum" sz="quarter" idx="12"/>
          </p:nvPr>
        </p:nvSpPr>
        <p:spPr/>
        <p:txBody>
          <a:bodyPr/>
          <a:lstStyle/>
          <a:p>
            <a:fld id="{8353CCE1-ED68-4673-B2B8-9A8ACC32B759}" type="slidenum">
              <a:rPr lang="en-US" smtClean="0"/>
              <a:pPr/>
              <a:t>17</a:t>
            </a:fld>
            <a:endParaRPr lang="en-US"/>
          </a:p>
        </p:txBody>
      </p:sp>
      <p:sp>
        <p:nvSpPr>
          <p:cNvPr id="7" name="Rectangle 6"/>
          <p:cNvSpPr/>
          <p:nvPr/>
        </p:nvSpPr>
        <p:spPr>
          <a:xfrm>
            <a:off x="1371600" y="1778948"/>
            <a:ext cx="9525000" cy="389572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3564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7"/>
                                        </p:tgtEl>
                                        <p:attrNameLst>
                                          <p:attrName>ppt_w</p:attrName>
                                        </p:attrNameLst>
                                      </p:cBhvr>
                                      <p:tavLst>
                                        <p:tav tm="0">
                                          <p:val>
                                            <p:strVal val="ppt_w"/>
                                          </p:val>
                                        </p:tav>
                                        <p:tav tm="100000">
                                          <p:val>
                                            <p:fltVal val="0"/>
                                          </p:val>
                                        </p:tav>
                                      </p:tavLst>
                                    </p:anim>
                                    <p:anim calcmode="lin" valueType="num">
                                      <p:cBhvr>
                                        <p:cTn id="7" dur="500"/>
                                        <p:tgtEl>
                                          <p:spTgt spid="7"/>
                                        </p:tgtEl>
                                        <p:attrNameLst>
                                          <p:attrName>ppt_h</p:attrName>
                                        </p:attrNameLst>
                                      </p:cBhvr>
                                      <p:tavLst>
                                        <p:tav tm="0">
                                          <p:val>
                                            <p:strVal val="ppt_h"/>
                                          </p:val>
                                        </p:tav>
                                        <p:tav tm="100000">
                                          <p:val>
                                            <p:fltVal val="0"/>
                                          </p:val>
                                        </p:tav>
                                      </p:tavLst>
                                    </p:anim>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0" nodeType="clickEffect">
                                  <p:stCondLst>
                                    <p:cond delay="0"/>
                                  </p:stCondLst>
                                  <p:childTnLst>
                                    <p:anim calcmode="lin" valueType="num">
                                      <p:cBhvr>
                                        <p:cTn id="13" dur="500"/>
                                        <p:tgtEl>
                                          <p:spTgt spid="6"/>
                                        </p:tgtEl>
                                        <p:attrNameLst>
                                          <p:attrName>ppt_w</p:attrName>
                                        </p:attrNameLst>
                                      </p:cBhvr>
                                      <p:tavLst>
                                        <p:tav tm="0">
                                          <p:val>
                                            <p:strVal val="ppt_w"/>
                                          </p:val>
                                        </p:tav>
                                        <p:tav tm="100000">
                                          <p:val>
                                            <p:fltVal val="0"/>
                                          </p:val>
                                        </p:tav>
                                      </p:tavLst>
                                    </p:anim>
                                    <p:anim calcmode="lin" valueType="num">
                                      <p:cBhvr>
                                        <p:cTn id="14" dur="500"/>
                                        <p:tgtEl>
                                          <p:spTgt spid="6"/>
                                        </p:tgtEl>
                                        <p:attrNameLst>
                                          <p:attrName>ppt_h</p:attrName>
                                        </p:attrNameLst>
                                      </p:cBhvr>
                                      <p:tavLst>
                                        <p:tav tm="0">
                                          <p:val>
                                            <p:strVal val="ppt_h"/>
                                          </p:val>
                                        </p:tav>
                                        <p:tav tm="100000">
                                          <p:val>
                                            <p:fltVal val="0"/>
                                          </p:val>
                                        </p:tav>
                                      </p:tavLst>
                                    </p:anim>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Summary</a:t>
            </a:r>
          </a:p>
        </p:txBody>
      </p:sp>
      <p:sp>
        <p:nvSpPr>
          <p:cNvPr id="5" name="Content Placeholder 4"/>
          <p:cNvSpPr>
            <a:spLocks noGrp="1"/>
          </p:cNvSpPr>
          <p:nvPr>
            <p:ph sz="half" idx="1"/>
          </p:nvPr>
        </p:nvSpPr>
        <p:spPr>
          <a:xfrm>
            <a:off x="2182904" y="1295400"/>
            <a:ext cx="7646896" cy="4800600"/>
          </a:xfrm>
        </p:spPr>
        <p:txBody>
          <a:bodyPr>
            <a:noAutofit/>
          </a:bodyPr>
          <a:lstStyle/>
          <a:p>
            <a:r>
              <a:rPr lang="en-US" sz="3200" dirty="0"/>
              <a:t>Process control</a:t>
            </a:r>
          </a:p>
          <a:p>
            <a:pPr lvl="1"/>
            <a:r>
              <a:rPr lang="en-US" sz="2800" dirty="0"/>
              <a:t>Modes of execution</a:t>
            </a:r>
          </a:p>
          <a:p>
            <a:pPr lvl="1"/>
            <a:r>
              <a:rPr lang="en-US" sz="2800" dirty="0"/>
              <a:t>Process creation</a:t>
            </a:r>
          </a:p>
          <a:p>
            <a:pPr lvl="1"/>
            <a:r>
              <a:rPr lang="en-US" sz="2800" dirty="0"/>
              <a:t>Process switching</a:t>
            </a:r>
          </a:p>
          <a:p>
            <a:r>
              <a:rPr lang="en-US" sz="3200" dirty="0"/>
              <a:t>Process states</a:t>
            </a:r>
          </a:p>
          <a:p>
            <a:pPr lvl="1"/>
            <a:r>
              <a:rPr lang="en-US" sz="2800" dirty="0"/>
              <a:t>Two-state process model</a:t>
            </a:r>
          </a:p>
          <a:p>
            <a:pPr lvl="1"/>
            <a:r>
              <a:rPr lang="en-US" sz="2800" dirty="0"/>
              <a:t>Creation and termination</a:t>
            </a:r>
          </a:p>
          <a:p>
            <a:pPr lvl="1"/>
            <a:r>
              <a:rPr lang="en-US" sz="2800" dirty="0"/>
              <a:t>Five-state model</a:t>
            </a:r>
          </a:p>
          <a:p>
            <a:pPr lvl="1"/>
            <a:r>
              <a:rPr lang="en-US" sz="2800" dirty="0"/>
              <a:t>Suspended processes</a:t>
            </a:r>
          </a:p>
        </p:txBody>
      </p:sp>
      <p:sp>
        <p:nvSpPr>
          <p:cNvPr id="3" name="Slide Number Placeholder 2"/>
          <p:cNvSpPr>
            <a:spLocks noGrp="1"/>
          </p:cNvSpPr>
          <p:nvPr>
            <p:ph type="sldNum" sz="quarter" idx="12"/>
          </p:nvPr>
        </p:nvSpPr>
        <p:spPr/>
        <p:txBody>
          <a:bodyPr/>
          <a:lstStyle/>
          <a:p>
            <a:fld id="{8353CCE1-ED68-4673-B2B8-9A8ACC32B759}" type="slidenum">
              <a:rPr lang="en-US" smtClean="0"/>
              <a:pPr/>
              <a:t>18</a:t>
            </a:fld>
            <a:endParaRPr lang="en-US"/>
          </a:p>
        </p:txBody>
      </p:sp>
    </p:spTree>
    <p:extLst>
      <p:ext uri="{BB962C8B-B14F-4D97-AF65-F5344CB8AC3E}">
        <p14:creationId xmlns:p14="http://schemas.microsoft.com/office/powerpoint/2010/main" val="627596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838200"/>
            <a:ext cx="9144000" cy="5364260"/>
          </a:xfrm>
          <a:prstGeom prst="rect">
            <a:avLst/>
          </a:prstGeom>
        </p:spPr>
      </p:pic>
      <p:sp>
        <p:nvSpPr>
          <p:cNvPr id="3" name="Slide Number Placeholder 2"/>
          <p:cNvSpPr>
            <a:spLocks noGrp="1"/>
          </p:cNvSpPr>
          <p:nvPr>
            <p:ph type="sldNum" sz="quarter" idx="12"/>
          </p:nvPr>
        </p:nvSpPr>
        <p:spPr/>
        <p:txBody>
          <a:bodyPr/>
          <a:lstStyle/>
          <a:p>
            <a:fld id="{8353CCE1-ED68-4673-B2B8-9A8ACC32B759}" type="slidenum">
              <a:rPr lang="en-US" smtClean="0"/>
              <a:pPr/>
              <a:t>19</a:t>
            </a:fld>
            <a:endParaRPr lang="en-US"/>
          </a:p>
        </p:txBody>
      </p:sp>
    </p:spTree>
    <p:extLst>
      <p:ext uri="{BB962C8B-B14F-4D97-AF65-F5344CB8AC3E}">
        <p14:creationId xmlns:p14="http://schemas.microsoft.com/office/powerpoint/2010/main" val="197594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p:cNvSpPr>
          <p:nvPr>
            <p:ph type="ctrTitle"/>
          </p:nvPr>
        </p:nvSpPr>
        <p:spPr>
          <a:xfrm>
            <a:off x="1714500" y="609600"/>
            <a:ext cx="8686800" cy="3048000"/>
          </a:xfrm>
        </p:spPr>
        <p:txBody>
          <a:bodyPr>
            <a:normAutofit fontScale="90000"/>
          </a:bodyPr>
          <a:lstStyle/>
          <a:p>
            <a:pPr eaLnBrk="1" hangingPunct="1"/>
            <a:r>
              <a:rPr lang="en-US" altLang="zh-CN" sz="4900" dirty="0">
                <a:latin typeface="Calibri" charset="0"/>
                <a:ea typeface="SimSun" charset="0"/>
                <a:cs typeface="SimSun" charset="0"/>
              </a:rPr>
              <a:t>COMP 3500 </a:t>
            </a:r>
            <a:br>
              <a:rPr lang="en-US" altLang="zh-CN" sz="4900" dirty="0">
                <a:latin typeface="Calibri" charset="0"/>
                <a:ea typeface="SimSun" charset="0"/>
                <a:cs typeface="SimSun" charset="0"/>
              </a:rPr>
            </a:br>
            <a:r>
              <a:rPr lang="en-US" altLang="zh-CN" sz="4900" dirty="0">
                <a:latin typeface="Calibri" charset="0"/>
                <a:ea typeface="SimSun" charset="0"/>
                <a:cs typeface="SimSun" charset="0"/>
              </a:rPr>
              <a:t>Introduction to Operating Systems</a:t>
            </a:r>
            <a:br>
              <a:rPr lang="en-US" altLang="zh-CN" sz="3600" dirty="0">
                <a:latin typeface="Calibri" charset="0"/>
                <a:ea typeface="SimSun" charset="0"/>
                <a:cs typeface="SimSun" charset="0"/>
              </a:rPr>
            </a:br>
            <a:br>
              <a:rPr lang="en-US" altLang="zh-CN" sz="3600" dirty="0">
                <a:latin typeface="Calibri" charset="0"/>
                <a:ea typeface="SimSun" charset="0"/>
                <a:cs typeface="SimSun" charset="0"/>
              </a:rPr>
            </a:br>
            <a:r>
              <a:rPr lang="en-US" altLang="zh-CN" sz="4000" dirty="0">
                <a:latin typeface="Calibri" charset="0"/>
                <a:ea typeface="SimSun" charset="0"/>
                <a:cs typeface="SimSun" charset="0"/>
              </a:rPr>
              <a:t>Process Management: Process Control</a:t>
            </a:r>
          </a:p>
        </p:txBody>
      </p:sp>
      <p:sp>
        <p:nvSpPr>
          <p:cNvPr id="6146" name="Text Box 3"/>
          <p:cNvSpPr txBox="1">
            <a:spLocks noChangeArrowheads="1"/>
          </p:cNvSpPr>
          <p:nvPr/>
        </p:nvSpPr>
        <p:spPr bwMode="auto">
          <a:xfrm>
            <a:off x="3581400" y="4091358"/>
            <a:ext cx="4953000" cy="187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altLang="zh-CN" sz="3200" b="1" dirty="0">
                <a:latin typeface="Calibri" charset="0"/>
                <a:ea typeface="SimSun" charset="0"/>
                <a:cs typeface="SimSun" charset="0"/>
              </a:rPr>
              <a:t>Dr. Xiao Qin</a:t>
            </a:r>
          </a:p>
          <a:p>
            <a:pPr algn="ctr">
              <a:spcBef>
                <a:spcPct val="50000"/>
              </a:spcBef>
            </a:pPr>
            <a:r>
              <a:rPr kumimoji="1" lang="en-US" i="1" dirty="0">
                <a:latin typeface="Calibri" charset="0"/>
              </a:rPr>
              <a:t>Auburn University</a:t>
            </a:r>
            <a:br>
              <a:rPr kumimoji="1" lang="en-US" i="1" dirty="0">
                <a:latin typeface="Calibri" charset="0"/>
              </a:rPr>
            </a:br>
            <a:r>
              <a:rPr kumimoji="1" lang="en-US" i="1" dirty="0">
                <a:latin typeface="Calibri" charset="0"/>
              </a:rPr>
              <a:t>http://www.eng.auburn.edu/~xqin</a:t>
            </a:r>
          </a:p>
          <a:p>
            <a:pPr algn="ctr">
              <a:lnSpc>
                <a:spcPct val="50000"/>
              </a:lnSpc>
              <a:spcBef>
                <a:spcPct val="50000"/>
              </a:spcBef>
            </a:pPr>
            <a:r>
              <a:rPr kumimoji="1" lang="en-US" i="1" dirty="0">
                <a:latin typeface="Calibri" charset="0"/>
              </a:rPr>
              <a:t>xqin@auburn.edu</a:t>
            </a:r>
            <a:endParaRPr kumimoji="1" lang="en-US" altLang="zh-CN" i="1" dirty="0">
              <a:latin typeface="Calibri" charset="0"/>
              <a:ea typeface="SimSun" charset="0"/>
              <a:cs typeface="SimSun" charset="0"/>
            </a:endParaRPr>
          </a:p>
        </p:txBody>
      </p:sp>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2</a:t>
            </a:fld>
            <a:endParaRPr lang="en-US"/>
          </a:p>
        </p:txBody>
      </p:sp>
    </p:spTree>
    <p:extLst>
      <p:ext uri="{BB962C8B-B14F-4D97-AF65-F5344CB8AC3E}">
        <p14:creationId xmlns:p14="http://schemas.microsoft.com/office/powerpoint/2010/main" val="837897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981200" y="182563"/>
            <a:ext cx="8229600" cy="960437"/>
          </a:xfrm>
        </p:spPr>
        <p:txBody>
          <a:bodyPr>
            <a:normAutofit/>
          </a:bodyPr>
          <a:lstStyle/>
          <a:p>
            <a:pPr eaLnBrk="1" hangingPunct="1"/>
            <a:r>
              <a:rPr lang="en-US" dirty="0">
                <a:ea typeface="MS PGothic" charset="0"/>
              </a:rPr>
              <a:t>Communications Models </a:t>
            </a:r>
          </a:p>
        </p:txBody>
      </p:sp>
      <p:pic>
        <p:nvPicPr>
          <p:cNvPr id="32771" name="Picture 1" descr="3_12.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76400"/>
            <a:ext cx="7772400" cy="47428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2" name="Rectangle 3"/>
          <p:cNvSpPr>
            <a:spLocks noChangeArrowheads="1"/>
          </p:cNvSpPr>
          <p:nvPr/>
        </p:nvSpPr>
        <p:spPr bwMode="auto">
          <a:xfrm>
            <a:off x="2493964" y="1143000"/>
            <a:ext cx="733583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2800" dirty="0">
                <a:solidFill>
                  <a:srgbClr val="000000"/>
                </a:solidFill>
                <a:latin typeface="+mn-lt"/>
                <a:cs typeface="Courier New" charset="0"/>
              </a:rPr>
              <a:t>(a) Message passing.               (b) shared memory. </a:t>
            </a:r>
            <a:r>
              <a:rPr lang="en-US" sz="2800" dirty="0">
                <a:latin typeface="+mn-lt"/>
                <a:cs typeface="Courier New" charset="0"/>
              </a:rPr>
              <a:t> </a:t>
            </a:r>
          </a:p>
        </p:txBody>
      </p:sp>
    </p:spTree>
    <p:extLst>
      <p:ext uri="{BB962C8B-B14F-4D97-AF65-F5344CB8AC3E}">
        <p14:creationId xmlns:p14="http://schemas.microsoft.com/office/powerpoint/2010/main" val="911320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273300" y="247650"/>
            <a:ext cx="7937500" cy="1047750"/>
          </a:xfrm>
        </p:spPr>
        <p:txBody>
          <a:bodyPr>
            <a:noAutofit/>
          </a:bodyPr>
          <a:lstStyle/>
          <a:p>
            <a:r>
              <a:rPr lang="en-US" dirty="0">
                <a:latin typeface="+mn-lt"/>
                <a:ea typeface="MS PGothic" charset="0"/>
              </a:rPr>
              <a:t>Producer-Consumer Problem</a:t>
            </a:r>
            <a:br>
              <a:rPr lang="en-US" dirty="0">
                <a:latin typeface="+mn-lt"/>
                <a:ea typeface="MS PGothic" charset="0"/>
              </a:rPr>
            </a:br>
            <a:r>
              <a:rPr lang="en-US" sz="3200" dirty="0">
                <a:solidFill>
                  <a:srgbClr val="FF0000"/>
                </a:solidFill>
                <a:latin typeface="+mn-lt"/>
                <a:ea typeface="MS PGothic" charset="0"/>
              </a:rPr>
              <a:t>An </a:t>
            </a:r>
            <a:r>
              <a:rPr lang="en-US" sz="3200" dirty="0">
                <a:solidFill>
                  <a:srgbClr val="FF0000"/>
                </a:solidFill>
              </a:rPr>
              <a:t>Inadequate Solution</a:t>
            </a:r>
            <a:endParaRPr lang="en-US" sz="3200" dirty="0">
              <a:solidFill>
                <a:srgbClr val="FF0000"/>
              </a:solidFill>
              <a:latin typeface="+mn-lt"/>
              <a:ea typeface="MS PGothic" charset="0"/>
            </a:endParaRPr>
          </a:p>
        </p:txBody>
      </p:sp>
      <p:pic>
        <p:nvPicPr>
          <p:cNvPr id="3" name="Picture 2"/>
          <p:cNvPicPr>
            <a:picLocks noChangeAspect="1"/>
          </p:cNvPicPr>
          <p:nvPr/>
        </p:nvPicPr>
        <p:blipFill>
          <a:blip r:embed="rId3"/>
          <a:stretch>
            <a:fillRect/>
          </a:stretch>
        </p:blipFill>
        <p:spPr>
          <a:xfrm>
            <a:off x="1524000" y="1524000"/>
            <a:ext cx="4125516" cy="4191000"/>
          </a:xfrm>
          <a:prstGeom prst="rect">
            <a:avLst/>
          </a:prstGeom>
        </p:spPr>
      </p:pic>
      <p:pic>
        <p:nvPicPr>
          <p:cNvPr id="4" name="Picture 3"/>
          <p:cNvPicPr>
            <a:picLocks noChangeAspect="1"/>
          </p:cNvPicPr>
          <p:nvPr/>
        </p:nvPicPr>
        <p:blipFill>
          <a:blip r:embed="rId4"/>
          <a:stretch>
            <a:fillRect/>
          </a:stretch>
        </p:blipFill>
        <p:spPr>
          <a:xfrm>
            <a:off x="5638800" y="1524000"/>
            <a:ext cx="5052270" cy="4191000"/>
          </a:xfrm>
          <a:prstGeom prst="rect">
            <a:avLst/>
          </a:prstGeom>
        </p:spPr>
      </p:pic>
    </p:spTree>
    <p:extLst>
      <p:ext uri="{BB962C8B-B14F-4D97-AF65-F5344CB8AC3E}">
        <p14:creationId xmlns:p14="http://schemas.microsoft.com/office/powerpoint/2010/main" val="169581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Title 1"/>
          <p:cNvSpPr>
            <a:spLocks noGrp="1"/>
          </p:cNvSpPr>
          <p:nvPr>
            <p:ph type="title"/>
          </p:nvPr>
        </p:nvSpPr>
        <p:spPr>
          <a:xfrm>
            <a:off x="2490789" y="187326"/>
            <a:ext cx="7850187" cy="1184275"/>
          </a:xfrm>
        </p:spPr>
        <p:txBody>
          <a:bodyPr>
            <a:noAutofit/>
          </a:bodyPr>
          <a:lstStyle/>
          <a:p>
            <a:r>
              <a:rPr lang="en-US" dirty="0">
                <a:ea typeface="MS PGothic" charset="0"/>
              </a:rPr>
              <a:t>Examples of IPC Systems – POSIX</a:t>
            </a:r>
            <a:br>
              <a:rPr lang="en-US" dirty="0">
                <a:ea typeface="MS PGothic" charset="0"/>
              </a:rPr>
            </a:br>
            <a:r>
              <a:rPr lang="en-US" sz="3200" dirty="0">
                <a:ea typeface="ＭＳ Ｐゴシック" charset="0"/>
                <a:cs typeface="ＭＳ Ｐゴシック" charset="0"/>
              </a:rPr>
              <a:t>POSIX Shared Memory</a:t>
            </a:r>
            <a:endParaRPr lang="en-US" sz="3200" dirty="0">
              <a:ea typeface="MS PGothic" charset="0"/>
            </a:endParaRPr>
          </a:p>
        </p:txBody>
      </p:sp>
      <p:sp>
        <p:nvSpPr>
          <p:cNvPr id="44035" name="Content Placeholder 2"/>
          <p:cNvSpPr>
            <a:spLocks noGrp="1"/>
          </p:cNvSpPr>
          <p:nvPr>
            <p:ph idx="1"/>
          </p:nvPr>
        </p:nvSpPr>
        <p:spPr>
          <a:xfrm>
            <a:off x="2209800" y="1524001"/>
            <a:ext cx="7577138" cy="4530725"/>
          </a:xfrm>
        </p:spPr>
        <p:txBody>
          <a:bodyPr>
            <a:noAutofit/>
          </a:bodyPr>
          <a:lstStyle/>
          <a:p>
            <a:pPr lvl="1">
              <a:defRPr/>
            </a:pPr>
            <a:r>
              <a:rPr lang="en-US" sz="2400" dirty="0">
                <a:ea typeface="ＭＳ Ｐゴシック" charset="0"/>
              </a:rPr>
              <a:t>Process first creates shared memory segment</a:t>
            </a:r>
            <a:br>
              <a:rPr lang="en-US" sz="2400" dirty="0">
                <a:ea typeface="ＭＳ Ｐゴシック" charset="0"/>
              </a:rPr>
            </a:br>
            <a:r>
              <a:rPr lang="en-US" b="1" dirty="0" err="1">
                <a:latin typeface="Courier New" charset="0"/>
                <a:ea typeface="ＭＳ Ｐゴシック" charset="0"/>
                <a:cs typeface="Courier New" charset="0"/>
              </a:rPr>
              <a:t>shm_fd</a:t>
            </a:r>
            <a:r>
              <a:rPr lang="en-US" b="1" dirty="0">
                <a:latin typeface="Courier New" charset="0"/>
                <a:ea typeface="ＭＳ Ｐゴシック" charset="0"/>
                <a:cs typeface="Courier New" charset="0"/>
              </a:rPr>
              <a:t> = </a:t>
            </a:r>
            <a:r>
              <a:rPr lang="en-US" b="1" dirty="0" err="1">
                <a:latin typeface="Courier New" charset="0"/>
                <a:ea typeface="ＭＳ Ｐゴシック" charset="0"/>
                <a:cs typeface="Courier New" charset="0"/>
              </a:rPr>
              <a:t>shm_open</a:t>
            </a:r>
            <a:r>
              <a:rPr lang="en-US" b="1" dirty="0">
                <a:latin typeface="Courier New" charset="0"/>
                <a:ea typeface="ＭＳ Ｐゴシック" charset="0"/>
                <a:cs typeface="Courier New" charset="0"/>
              </a:rPr>
              <a:t>(name, O CREAT | O RDWR, 0666);</a:t>
            </a:r>
          </a:p>
          <a:p>
            <a:pPr lvl="1">
              <a:defRPr/>
            </a:pPr>
            <a:r>
              <a:rPr lang="en-US" sz="2400" dirty="0">
                <a:ea typeface="ＭＳ Ｐゴシック" charset="0"/>
              </a:rPr>
              <a:t>Also used to open an existing segment to share it </a:t>
            </a:r>
          </a:p>
          <a:p>
            <a:pPr lvl="1">
              <a:defRPr/>
            </a:pPr>
            <a:r>
              <a:rPr lang="en-US" sz="2400" dirty="0">
                <a:ea typeface="ＭＳ Ｐゴシック" charset="0"/>
              </a:rPr>
              <a:t>Set the size of the object</a:t>
            </a:r>
          </a:p>
          <a:p>
            <a:pPr marL="0" indent="0">
              <a:buNone/>
              <a:defRPr/>
            </a:pPr>
            <a:r>
              <a:rPr lang="en-US" sz="2800" dirty="0">
                <a:ea typeface="ＭＳ Ｐゴシック" charset="-128"/>
                <a:cs typeface="ＭＳ Ｐゴシック" charset="-128"/>
              </a:rPr>
              <a:t>	</a:t>
            </a:r>
            <a:r>
              <a:rPr lang="en-US" sz="2800" b="1" dirty="0" err="1">
                <a:latin typeface="Courier New" charset="0"/>
                <a:ea typeface="ＭＳ Ｐゴシック" charset="0"/>
                <a:cs typeface="Courier New" charset="0"/>
              </a:rPr>
              <a:t>ftruncate</a:t>
            </a:r>
            <a:r>
              <a:rPr lang="en-US" sz="2800" b="1" dirty="0">
                <a:latin typeface="Courier New" charset="0"/>
                <a:ea typeface="ＭＳ Ｐゴシック" charset="0"/>
                <a:cs typeface="Courier New" charset="0"/>
              </a:rPr>
              <a:t>(</a:t>
            </a:r>
            <a:r>
              <a:rPr lang="en-US" sz="2800" b="1" dirty="0" err="1">
                <a:latin typeface="Courier New" charset="0"/>
                <a:ea typeface="ＭＳ Ｐゴシック" charset="0"/>
                <a:cs typeface="Courier New" charset="0"/>
              </a:rPr>
              <a:t>shm_fd</a:t>
            </a:r>
            <a:r>
              <a:rPr lang="en-US" sz="2800" b="1" dirty="0">
                <a:latin typeface="Courier New" charset="0"/>
                <a:ea typeface="ＭＳ Ｐゴシック" charset="0"/>
                <a:cs typeface="Courier New" charset="0"/>
              </a:rPr>
              <a:t>, 4096); </a:t>
            </a:r>
          </a:p>
          <a:p>
            <a:pPr lvl="1">
              <a:defRPr/>
            </a:pPr>
            <a:r>
              <a:rPr lang="en-US" sz="2400" dirty="0">
                <a:ea typeface="ＭＳ Ｐゴシック" charset="0"/>
              </a:rPr>
              <a:t>Now the process could write to the shared memory</a:t>
            </a:r>
          </a:p>
          <a:p>
            <a:pPr lvl="1">
              <a:buFont typeface="Monotype Sorts" charset="0"/>
              <a:buNone/>
              <a:defRPr/>
            </a:pPr>
            <a:r>
              <a:rPr lang="en-US" b="1" dirty="0">
                <a:latin typeface="Courier New" charset="0"/>
                <a:ea typeface="ＭＳ Ｐゴシック" charset="0"/>
                <a:cs typeface="Courier New" charset="0"/>
              </a:rPr>
              <a:t>	</a:t>
            </a:r>
            <a:r>
              <a:rPr lang="en-US" b="1" dirty="0" err="1">
                <a:latin typeface="Courier New" charset="0"/>
                <a:ea typeface="ＭＳ Ｐゴシック" charset="0"/>
                <a:cs typeface="Courier New" charset="0"/>
              </a:rPr>
              <a:t>sprintf</a:t>
            </a:r>
            <a:r>
              <a:rPr lang="en-US" b="1" dirty="0">
                <a:latin typeface="Courier New" charset="0"/>
                <a:ea typeface="ＭＳ Ｐゴシック" charset="0"/>
                <a:cs typeface="Courier New" charset="0"/>
              </a:rPr>
              <a:t>(shared memory, "Writing to shared memory");</a:t>
            </a:r>
          </a:p>
        </p:txBody>
      </p:sp>
    </p:spTree>
    <p:extLst>
      <p:ext uri="{BB962C8B-B14F-4D97-AF65-F5344CB8AC3E}">
        <p14:creationId xmlns:p14="http://schemas.microsoft.com/office/powerpoint/2010/main" val="403436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2281238" y="152400"/>
            <a:ext cx="8229600" cy="838200"/>
          </a:xfrm>
        </p:spPr>
        <p:txBody>
          <a:bodyPr>
            <a:normAutofit/>
          </a:bodyPr>
          <a:lstStyle/>
          <a:p>
            <a:pPr eaLnBrk="1" hangingPunct="1"/>
            <a:r>
              <a:rPr lang="en-US" dirty="0">
                <a:ea typeface="MS PGothic" charset="0"/>
              </a:rPr>
              <a:t>Socket Communication</a:t>
            </a:r>
          </a:p>
        </p:txBody>
      </p:sp>
      <p:pic>
        <p:nvPicPr>
          <p:cNvPr id="5837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143000"/>
            <a:ext cx="6934200" cy="4741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62427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981200" y="168276"/>
            <a:ext cx="8229600" cy="898525"/>
          </a:xfrm>
        </p:spPr>
        <p:txBody>
          <a:bodyPr>
            <a:noAutofit/>
          </a:bodyPr>
          <a:lstStyle/>
          <a:p>
            <a:pPr eaLnBrk="1" hangingPunct="1"/>
            <a:r>
              <a:rPr lang="en-US" dirty="0">
                <a:ea typeface="MS PGothic" charset="0"/>
              </a:rPr>
              <a:t>Remote Procedure Calls</a:t>
            </a:r>
          </a:p>
        </p:txBody>
      </p:sp>
      <p:pic>
        <p:nvPicPr>
          <p:cNvPr id="2" name="Picture 1"/>
          <p:cNvPicPr>
            <a:picLocks noChangeAspect="1"/>
          </p:cNvPicPr>
          <p:nvPr/>
        </p:nvPicPr>
        <p:blipFill>
          <a:blip r:embed="rId3"/>
          <a:stretch>
            <a:fillRect/>
          </a:stretch>
        </p:blipFill>
        <p:spPr>
          <a:xfrm>
            <a:off x="3022600" y="1435100"/>
            <a:ext cx="6134100" cy="4279900"/>
          </a:xfrm>
          <a:prstGeom prst="rect">
            <a:avLst/>
          </a:prstGeom>
        </p:spPr>
      </p:pic>
    </p:spTree>
    <p:extLst>
      <p:ext uri="{BB962C8B-B14F-4D97-AF65-F5344CB8AC3E}">
        <p14:creationId xmlns:p14="http://schemas.microsoft.com/office/powerpoint/2010/main" val="385886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algn="ctr"/>
            <a:r>
              <a:rPr lang="en-US" dirty="0">
                <a:solidFill>
                  <a:srgbClr val="000000"/>
                </a:solidFill>
              </a:rPr>
              <a:t>Recap: What is a process?</a:t>
            </a:r>
          </a:p>
        </p:txBody>
      </p:sp>
      <p:sp>
        <p:nvSpPr>
          <p:cNvPr id="4" name="Rectangle 9"/>
          <p:cNvSpPr>
            <a:spLocks noChangeArrowheads="1"/>
          </p:cNvSpPr>
          <p:nvPr/>
        </p:nvSpPr>
        <p:spPr bwMode="auto">
          <a:xfrm>
            <a:off x="2443162" y="1905000"/>
            <a:ext cx="7543800" cy="1066800"/>
          </a:xfrm>
          <a:prstGeom prst="rect">
            <a:avLst/>
          </a:prstGeom>
          <a:solidFill>
            <a:srgbClr val="FFFF99"/>
          </a:solidFill>
          <a:ln w="76200" cmpd="tri">
            <a:solidFill>
              <a:srgbClr val="FF0000"/>
            </a:solidFill>
            <a:miter lim="800000"/>
            <a:headEnd/>
            <a:tailEnd/>
          </a:ln>
        </p:spPr>
        <p:txBody>
          <a:bodyPr/>
          <a:lstStyle/>
          <a:p>
            <a:pPr marL="342900" indent="-342900">
              <a:spcBef>
                <a:spcPct val="20000"/>
              </a:spcBef>
              <a:buClr>
                <a:srgbClr val="0033CC"/>
              </a:buClr>
            </a:pPr>
            <a:endParaRPr lang="en-US" sz="1000" dirty="0"/>
          </a:p>
          <a:p>
            <a:pPr marL="342900" indent="-342900">
              <a:spcBef>
                <a:spcPct val="20000"/>
              </a:spcBef>
              <a:buClr>
                <a:srgbClr val="0033CC"/>
              </a:buClr>
            </a:pPr>
            <a:r>
              <a:rPr lang="en-US" sz="2800" i="1" dirty="0"/>
              <a:t>      </a:t>
            </a:r>
            <a:r>
              <a:rPr lang="en-US" sz="3200" dirty="0">
                <a:solidFill>
                  <a:srgbClr val="FF0000"/>
                </a:solidFill>
                <a:latin typeface="+mn-lt"/>
              </a:rPr>
              <a:t>An instance of a program in execution.</a:t>
            </a:r>
          </a:p>
        </p:txBody>
      </p:sp>
      <p:sp>
        <p:nvSpPr>
          <p:cNvPr id="3" name="Slide Number Placeholder 2"/>
          <p:cNvSpPr>
            <a:spLocks noGrp="1"/>
          </p:cNvSpPr>
          <p:nvPr>
            <p:ph type="sldNum" sz="quarter" idx="12"/>
          </p:nvPr>
        </p:nvSpPr>
        <p:spPr/>
        <p:txBody>
          <a:bodyPr/>
          <a:lstStyle/>
          <a:p>
            <a:pPr>
              <a:defRPr/>
            </a:pPr>
            <a:fld id="{FDF6211F-5278-4B8E-96CF-461F9E543AC9}" type="slidenum">
              <a:rPr lang="en-US" smtClean="0"/>
              <a:pPr>
                <a:defRPr/>
              </a:pPr>
              <a:t>3</a:t>
            </a:fld>
            <a:endParaRPr lang="en-US" dirty="0"/>
          </a:p>
        </p:txBody>
      </p:sp>
      <p:sp>
        <p:nvSpPr>
          <p:cNvPr id="5" name="Rectangle 9"/>
          <p:cNvSpPr>
            <a:spLocks noChangeArrowheads="1"/>
          </p:cNvSpPr>
          <p:nvPr/>
        </p:nvSpPr>
        <p:spPr bwMode="auto">
          <a:xfrm>
            <a:off x="2443162" y="4021139"/>
            <a:ext cx="7543800" cy="1549400"/>
          </a:xfrm>
          <a:prstGeom prst="rect">
            <a:avLst/>
          </a:prstGeom>
          <a:solidFill>
            <a:srgbClr val="FFFF99"/>
          </a:solidFill>
          <a:ln w="76200" cmpd="tri">
            <a:solidFill>
              <a:srgbClr val="FF0000"/>
            </a:solidFill>
            <a:miter lim="800000"/>
            <a:headEnd/>
            <a:tailEnd/>
          </a:ln>
        </p:spPr>
        <p:txBody>
          <a:bodyPr/>
          <a:lstStyle/>
          <a:p>
            <a:pPr marL="342900" indent="-342900">
              <a:spcBef>
                <a:spcPct val="20000"/>
              </a:spcBef>
              <a:buClr>
                <a:srgbClr val="0033CC"/>
              </a:buClr>
            </a:pPr>
            <a:endParaRPr lang="en-US" sz="1000" dirty="0"/>
          </a:p>
          <a:p>
            <a:pPr marL="342900" indent="-342900" algn="ctr">
              <a:spcBef>
                <a:spcPct val="20000"/>
              </a:spcBef>
              <a:buClr>
                <a:srgbClr val="0033CC"/>
              </a:buClr>
            </a:pPr>
            <a:r>
              <a:rPr lang="en-US" sz="2800" dirty="0"/>
              <a:t>Applications vs. Processes</a:t>
            </a:r>
          </a:p>
          <a:p>
            <a:pPr marL="342900" indent="-342900" algn="ctr">
              <a:spcBef>
                <a:spcPct val="20000"/>
              </a:spcBef>
              <a:buClr>
                <a:srgbClr val="0033CC"/>
              </a:buClr>
            </a:pPr>
            <a:r>
              <a:rPr lang="en-US" sz="3200" dirty="0">
                <a:latin typeface="+mn-lt"/>
              </a:rPr>
              <a:t>Grocery Lists vs. Go Shopping</a:t>
            </a:r>
          </a:p>
        </p:txBody>
      </p:sp>
    </p:spTree>
    <p:extLst>
      <p:ext uri="{BB962C8B-B14F-4D97-AF65-F5344CB8AC3E}">
        <p14:creationId xmlns:p14="http://schemas.microsoft.com/office/powerpoint/2010/main" val="15973108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524000" y="1645289"/>
            <a:ext cx="8686800" cy="1143947"/>
          </a:xfrm>
        </p:spPr>
        <p:txBody>
          <a:bodyPr>
            <a:normAutofit/>
          </a:bodyPr>
          <a:lstStyle/>
          <a:p>
            <a:pPr algn="l"/>
            <a:r>
              <a:rPr lang="en-US" dirty="0">
                <a:ln w="1905"/>
                <a:solidFill>
                  <a:srgbClr val="000000"/>
                </a:solidFill>
                <a:effectLst>
                  <a:innerShdw blurRad="69850" dist="43180" dir="5400000">
                    <a:srgbClr val="000000">
                      <a:alpha val="65000"/>
                    </a:srgbClr>
                  </a:innerShdw>
                </a:effectLst>
              </a:rPr>
              <a:t>Process Elements: Data Structures</a:t>
            </a:r>
          </a:p>
        </p:txBody>
      </p:sp>
      <p:sp>
        <p:nvSpPr>
          <p:cNvPr id="11267" name="Content Placeholder 2"/>
          <p:cNvSpPr>
            <a:spLocks noGrp="1"/>
          </p:cNvSpPr>
          <p:nvPr>
            <p:ph idx="4294967295"/>
          </p:nvPr>
        </p:nvSpPr>
        <p:spPr>
          <a:xfrm>
            <a:off x="735806" y="457200"/>
            <a:ext cx="10668000" cy="990599"/>
          </a:xfrm>
        </p:spPr>
        <p:txBody>
          <a:bodyPr>
            <a:normAutofit/>
          </a:bodyPr>
          <a:lstStyle/>
          <a:p>
            <a:pPr marL="0" indent="0">
              <a:lnSpc>
                <a:spcPct val="90000"/>
              </a:lnSpc>
              <a:buNone/>
            </a:pPr>
            <a:r>
              <a:rPr lang="en-US" dirty="0">
                <a:solidFill>
                  <a:srgbClr val="FF0000"/>
                </a:solidFill>
                <a:ea typeface="MS PGothic" charset="0"/>
              </a:rPr>
              <a:t>Review: </a:t>
            </a:r>
            <a:r>
              <a:rPr lang="en-US" dirty="0"/>
              <a:t>While the program is executing, what elements can uniquely characterize its process? </a:t>
            </a:r>
          </a:p>
        </p:txBody>
      </p:sp>
      <p:graphicFrame>
        <p:nvGraphicFramePr>
          <p:cNvPr id="5" name="Diagram 4"/>
          <p:cNvGraphicFramePr/>
          <p:nvPr>
            <p:extLst/>
          </p:nvPr>
        </p:nvGraphicFramePr>
        <p:xfrm>
          <a:off x="1752600" y="2743200"/>
          <a:ext cx="82296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8353CCE1-ED68-4673-B2B8-9A8ACC32B759}" type="slidenum">
              <a:rPr lang="en-US" smtClean="0"/>
              <a:pPr/>
              <a:t>4</a:t>
            </a:fld>
            <a:endParaRPr lang="en-US"/>
          </a:p>
        </p:txBody>
      </p:sp>
    </p:spTree>
    <p:extLst>
      <p:ext uri="{BB962C8B-B14F-4D97-AF65-F5344CB8AC3E}">
        <p14:creationId xmlns:p14="http://schemas.microsoft.com/office/powerpoint/2010/main" val="489889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19100" y="237457"/>
            <a:ext cx="4495800" cy="676943"/>
          </a:xfrm>
        </p:spPr>
        <p:txBody>
          <a:bodyPr>
            <a:noAutofit/>
          </a:bodyPr>
          <a:lstStyle/>
          <a:p>
            <a:r>
              <a:rPr lang="en-US" sz="3600" b="0" dirty="0"/>
              <a:t>Process Control Block</a:t>
            </a:r>
          </a:p>
        </p:txBody>
      </p:sp>
      <p:sp>
        <p:nvSpPr>
          <p:cNvPr id="5" name="Text Placeholder 4"/>
          <p:cNvSpPr>
            <a:spLocks noGrp="1"/>
          </p:cNvSpPr>
          <p:nvPr>
            <p:ph type="body" sz="half" idx="2"/>
          </p:nvPr>
        </p:nvSpPr>
        <p:spPr>
          <a:xfrm>
            <a:off x="571500" y="1066800"/>
            <a:ext cx="4686299" cy="4657726"/>
          </a:xfrm>
        </p:spPr>
        <p:txBody>
          <a:bodyPr>
            <a:normAutofit fontScale="92500" lnSpcReduction="10000"/>
          </a:bodyPr>
          <a:lstStyle/>
          <a:p>
            <a:pPr marL="342900" indent="-342900">
              <a:buSzPct val="106000"/>
              <a:buFont typeface="Arial"/>
              <a:buChar char="•"/>
            </a:pPr>
            <a:r>
              <a:rPr lang="en-US" sz="3000" dirty="0"/>
              <a:t>Contains the process elements</a:t>
            </a:r>
          </a:p>
          <a:p>
            <a:pPr marL="342900" indent="-342900">
              <a:buSzPct val="106000"/>
              <a:buFont typeface="Arial"/>
              <a:buChar char="•"/>
            </a:pPr>
            <a:r>
              <a:rPr lang="en-US" sz="3000" dirty="0"/>
              <a:t>It is possible to interrupt a running process and later resume execution as if the interruption had not occurred</a:t>
            </a:r>
          </a:p>
          <a:p>
            <a:pPr marL="342900" indent="-342900">
              <a:buSzPct val="106000"/>
              <a:buFont typeface="Arial"/>
              <a:buChar char="•"/>
            </a:pPr>
            <a:r>
              <a:rPr lang="en-US" sz="3000" dirty="0"/>
              <a:t>Created and managed by the operating system</a:t>
            </a:r>
          </a:p>
          <a:p>
            <a:pPr marL="342900" indent="-342900">
              <a:buSzPct val="106000"/>
              <a:buFont typeface="Arial"/>
              <a:buChar char="•"/>
            </a:pPr>
            <a:r>
              <a:rPr lang="en-US" sz="3000" dirty="0"/>
              <a:t>Key tool that allows support for multiple processes</a:t>
            </a:r>
          </a:p>
          <a:p>
            <a:endParaRPr lang="en-US" dirty="0"/>
          </a:p>
        </p:txBody>
      </p:sp>
      <p:pic>
        <p:nvPicPr>
          <p:cNvPr id="6" name="Picture 5" descr="f1.pdf"/>
          <p:cNvPicPr>
            <a:picLocks noChangeAspect="1"/>
          </p:cNvPicPr>
          <p:nvPr/>
        </p:nvPicPr>
        <p:blipFill>
          <a:blip r:embed="rId3"/>
          <a:srcRect l="20000" t="12727" r="20000" b="6364"/>
          <a:stretch>
            <a:fillRect/>
          </a:stretch>
        </p:blipFill>
        <p:spPr>
          <a:xfrm>
            <a:off x="6477000" y="533401"/>
            <a:ext cx="3560600" cy="6213651"/>
          </a:xfrm>
          <a:prstGeom prst="rect">
            <a:avLst/>
          </a:prstGeom>
        </p:spPr>
      </p:pic>
      <p:pic>
        <p:nvPicPr>
          <p:cNvPr id="2" name="Picture 1"/>
          <p:cNvPicPr>
            <a:picLocks noChangeAspect="1"/>
          </p:cNvPicPr>
          <p:nvPr/>
        </p:nvPicPr>
        <p:blipFill>
          <a:blip r:embed="rId4"/>
          <a:stretch>
            <a:fillRect/>
          </a:stretch>
        </p:blipFill>
        <p:spPr>
          <a:xfrm>
            <a:off x="5562601" y="381000"/>
            <a:ext cx="5039119" cy="6131812"/>
          </a:xfrm>
          <a:prstGeom prst="rect">
            <a:avLst/>
          </a:prstGeom>
        </p:spPr>
      </p:pic>
      <p:sp>
        <p:nvSpPr>
          <p:cNvPr id="3" name="Slide Number Placeholder 2"/>
          <p:cNvSpPr>
            <a:spLocks noGrp="1"/>
          </p:cNvSpPr>
          <p:nvPr>
            <p:ph type="sldNum" sz="quarter" idx="12"/>
          </p:nvPr>
        </p:nvSpPr>
        <p:spPr/>
        <p:txBody>
          <a:bodyPr/>
          <a:lstStyle/>
          <a:p>
            <a:fld id="{8353CCE1-ED68-4673-B2B8-9A8ACC32B759}" type="slidenum">
              <a:rPr lang="en-US" smtClean="0"/>
              <a:pPr/>
              <a:t>5</a:t>
            </a:fld>
            <a:endParaRPr lang="en-US" dirty="0"/>
          </a:p>
        </p:txBody>
      </p:sp>
      <p:sp>
        <p:nvSpPr>
          <p:cNvPr id="7" name="Rectangle 3"/>
          <p:cNvSpPr txBox="1">
            <a:spLocks noChangeArrowheads="1"/>
          </p:cNvSpPr>
          <p:nvPr/>
        </p:nvSpPr>
        <p:spPr>
          <a:xfrm>
            <a:off x="1095375" y="5724526"/>
            <a:ext cx="3810000" cy="99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400" dirty="0">
                <a:solidFill>
                  <a:srgbClr val="FF0000"/>
                </a:solidFill>
                <a:ea typeface="MS PGothic" charset="0"/>
              </a:rPr>
              <a:t>Can you design a data structure for PCB?</a:t>
            </a:r>
          </a:p>
          <a:p>
            <a:pPr marL="0" indent="0" fontAlgn="auto">
              <a:spcAft>
                <a:spcPts val="0"/>
              </a:spcAft>
              <a:buNone/>
            </a:pPr>
            <a:endParaRPr lang="en-US" sz="2400" dirty="0">
              <a:solidFill>
                <a:srgbClr val="FF0000"/>
              </a:solidFill>
              <a:ea typeface="MS PGothic" charset="0"/>
            </a:endParaRPr>
          </a:p>
        </p:txBody>
      </p:sp>
    </p:spTree>
    <p:extLst>
      <p:ext uri="{BB962C8B-B14F-4D97-AF65-F5344CB8AC3E}">
        <p14:creationId xmlns:p14="http://schemas.microsoft.com/office/powerpoint/2010/main" val="61180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057400" y="304800"/>
            <a:ext cx="8229600" cy="576262"/>
          </a:xfrm>
        </p:spPr>
        <p:txBody>
          <a:bodyPr>
            <a:noAutofit/>
          </a:bodyPr>
          <a:lstStyle/>
          <a:p>
            <a:r>
              <a:rPr lang="en-US" dirty="0">
                <a:ea typeface="MS PGothic" charset="0"/>
              </a:rPr>
              <a:t>Process Representation in Linux</a:t>
            </a:r>
          </a:p>
        </p:txBody>
      </p:sp>
      <p:sp>
        <p:nvSpPr>
          <p:cNvPr id="14339" name="Content Placeholder 2"/>
          <p:cNvSpPr>
            <a:spLocks noGrp="1"/>
          </p:cNvSpPr>
          <p:nvPr>
            <p:ph idx="1"/>
          </p:nvPr>
        </p:nvSpPr>
        <p:spPr>
          <a:xfrm>
            <a:off x="508000" y="935037"/>
            <a:ext cx="11226800" cy="4525963"/>
          </a:xfrm>
        </p:spPr>
        <p:txBody>
          <a:bodyPr/>
          <a:lstStyle/>
          <a:p>
            <a:pPr>
              <a:buFont typeface="Monotype Sorts" charset="0"/>
              <a:buNone/>
            </a:pPr>
            <a:r>
              <a:rPr lang="en-US" sz="2800" dirty="0">
                <a:ea typeface="MS PGothic" charset="0"/>
              </a:rPr>
              <a:t>The C structure </a:t>
            </a:r>
            <a:r>
              <a:rPr lang="en-US" sz="2800" dirty="0" err="1">
                <a:latin typeface="Courier New"/>
                <a:ea typeface="MS PGothic" charset="0"/>
                <a:cs typeface="Courier New"/>
              </a:rPr>
              <a:t>task_struct</a:t>
            </a:r>
            <a:endParaRPr lang="en-US" sz="2800" dirty="0">
              <a:latin typeface="Courier New"/>
              <a:ea typeface="MS PGothic" charset="0"/>
              <a:cs typeface="Courier New"/>
            </a:endParaRPr>
          </a:p>
          <a:p>
            <a:pPr>
              <a:buFont typeface="Monotype Sorts" charset="0"/>
              <a:buNone/>
            </a:pPr>
            <a:r>
              <a:rPr lang="en-US" sz="2800" dirty="0">
                <a:ea typeface="MS PGothic" charset="0"/>
                <a:cs typeface="Courier New" charset="0"/>
              </a:rPr>
              <a:t>	</a:t>
            </a:r>
            <a:r>
              <a:rPr lang="en-US" sz="2400" dirty="0" err="1">
                <a:latin typeface="Courier New"/>
                <a:ea typeface="MS PGothic" charset="0"/>
                <a:cs typeface="Courier New"/>
              </a:rPr>
              <a:t>pid</a:t>
            </a:r>
            <a:r>
              <a:rPr lang="en-US" sz="2400" dirty="0">
                <a:latin typeface="Courier New"/>
                <a:ea typeface="MS PGothic" charset="0"/>
                <a:cs typeface="Courier New"/>
              </a:rPr>
              <a:t> </a:t>
            </a:r>
            <a:r>
              <a:rPr lang="en-US" sz="2400" dirty="0" err="1">
                <a:latin typeface="Courier New"/>
                <a:ea typeface="MS PGothic" charset="0"/>
                <a:cs typeface="Courier New"/>
              </a:rPr>
              <a:t>t_pid</a:t>
            </a:r>
            <a:r>
              <a:rPr lang="en-US" sz="2400" dirty="0">
                <a:latin typeface="Courier New"/>
                <a:ea typeface="MS PGothic" charset="0"/>
                <a:cs typeface="Courier New"/>
              </a:rPr>
              <a:t>; /* process identifier */ </a:t>
            </a:r>
            <a:br>
              <a:rPr lang="en-US" sz="2400" dirty="0">
                <a:latin typeface="Courier New"/>
                <a:ea typeface="MS PGothic" charset="0"/>
                <a:cs typeface="Courier New"/>
              </a:rPr>
            </a:br>
            <a:r>
              <a:rPr lang="en-US" sz="2400" dirty="0">
                <a:latin typeface="Courier New"/>
                <a:ea typeface="MS PGothic" charset="0"/>
                <a:cs typeface="Courier New"/>
              </a:rPr>
              <a:t>long state; /* state of the process */ </a:t>
            </a:r>
            <a:br>
              <a:rPr lang="en-US" sz="2400" dirty="0">
                <a:latin typeface="Courier New"/>
                <a:ea typeface="MS PGothic" charset="0"/>
                <a:cs typeface="Courier New"/>
              </a:rPr>
            </a:br>
            <a:r>
              <a:rPr lang="en-US" sz="2400" dirty="0">
                <a:latin typeface="Courier New"/>
                <a:ea typeface="MS PGothic" charset="0"/>
                <a:cs typeface="Courier New"/>
              </a:rPr>
              <a:t>unsigned </a:t>
            </a:r>
            <a:r>
              <a:rPr lang="en-US" sz="2400" dirty="0" err="1">
                <a:latin typeface="Courier New"/>
                <a:ea typeface="MS PGothic" charset="0"/>
                <a:cs typeface="Courier New"/>
              </a:rPr>
              <a:t>int</a:t>
            </a:r>
            <a:r>
              <a:rPr lang="en-US" sz="2400" dirty="0">
                <a:latin typeface="Courier New"/>
                <a:ea typeface="MS PGothic" charset="0"/>
                <a:cs typeface="Courier New"/>
              </a:rPr>
              <a:t> </a:t>
            </a:r>
            <a:r>
              <a:rPr lang="en-US" sz="2400" dirty="0" err="1">
                <a:latin typeface="Courier New"/>
                <a:ea typeface="MS PGothic" charset="0"/>
                <a:cs typeface="Courier New"/>
              </a:rPr>
              <a:t>time_slice</a:t>
            </a:r>
            <a:r>
              <a:rPr lang="en-US" sz="2400" dirty="0">
                <a:latin typeface="Courier New"/>
                <a:ea typeface="MS PGothic" charset="0"/>
                <a:cs typeface="Courier New"/>
              </a:rPr>
              <a:t> /* scheduling information */ </a:t>
            </a:r>
            <a:br>
              <a:rPr lang="en-US" sz="2400" dirty="0">
                <a:latin typeface="Courier New"/>
                <a:ea typeface="MS PGothic" charset="0"/>
                <a:cs typeface="Courier New"/>
              </a:rPr>
            </a:br>
            <a:r>
              <a:rPr lang="en-US" sz="2400" dirty="0" err="1">
                <a:solidFill>
                  <a:srgbClr val="FF0000"/>
                </a:solidFill>
                <a:latin typeface="Courier New"/>
                <a:ea typeface="MS PGothic" charset="0"/>
                <a:cs typeface="Courier New"/>
              </a:rPr>
              <a:t>struct</a:t>
            </a:r>
            <a:r>
              <a:rPr lang="en-US" sz="2400" dirty="0">
                <a:solidFill>
                  <a:srgbClr val="FF0000"/>
                </a:solidFill>
                <a:latin typeface="Courier New"/>
                <a:ea typeface="MS PGothic" charset="0"/>
                <a:cs typeface="Courier New"/>
              </a:rPr>
              <a:t> </a:t>
            </a:r>
            <a:r>
              <a:rPr lang="en-US" sz="2400" dirty="0" err="1">
                <a:solidFill>
                  <a:srgbClr val="FF0000"/>
                </a:solidFill>
                <a:latin typeface="Courier New"/>
                <a:ea typeface="MS PGothic" charset="0"/>
                <a:cs typeface="Courier New"/>
              </a:rPr>
              <a:t>task_struct</a:t>
            </a:r>
            <a:r>
              <a:rPr lang="en-US" sz="2400" dirty="0">
                <a:solidFill>
                  <a:srgbClr val="FF0000"/>
                </a:solidFill>
                <a:latin typeface="Courier New"/>
                <a:ea typeface="MS PGothic" charset="0"/>
                <a:cs typeface="Courier New"/>
              </a:rPr>
              <a:t> *parent; /* this process</a:t>
            </a:r>
            <a:r>
              <a:rPr lang="ja-JP" altLang="en-US" sz="2400" dirty="0">
                <a:solidFill>
                  <a:srgbClr val="FF0000"/>
                </a:solidFill>
                <a:latin typeface="Courier New"/>
                <a:ea typeface="MS PGothic" charset="0"/>
                <a:cs typeface="Courier New"/>
              </a:rPr>
              <a:t>’</a:t>
            </a:r>
            <a:r>
              <a:rPr lang="en-US" altLang="ja-JP" sz="2400" dirty="0">
                <a:solidFill>
                  <a:srgbClr val="FF0000"/>
                </a:solidFill>
                <a:latin typeface="Courier New"/>
                <a:ea typeface="MS PGothic" charset="0"/>
                <a:cs typeface="Courier New"/>
              </a:rPr>
              <a:t>s parent */ </a:t>
            </a:r>
            <a:br>
              <a:rPr lang="en-US" altLang="ja-JP" sz="2400" dirty="0">
                <a:solidFill>
                  <a:srgbClr val="FF0000"/>
                </a:solidFill>
                <a:latin typeface="Courier New"/>
                <a:ea typeface="MS PGothic" charset="0"/>
                <a:cs typeface="Courier New"/>
              </a:rPr>
            </a:br>
            <a:r>
              <a:rPr lang="en-US" altLang="ja-JP" sz="2400" dirty="0" err="1">
                <a:solidFill>
                  <a:srgbClr val="FF0000"/>
                </a:solidFill>
                <a:latin typeface="Courier New"/>
                <a:ea typeface="MS PGothic" charset="0"/>
                <a:cs typeface="Courier New"/>
              </a:rPr>
              <a:t>struct</a:t>
            </a:r>
            <a:r>
              <a:rPr lang="en-US" altLang="ja-JP" sz="2400" dirty="0">
                <a:solidFill>
                  <a:srgbClr val="FF0000"/>
                </a:solidFill>
                <a:latin typeface="Courier New"/>
                <a:ea typeface="MS PGothic" charset="0"/>
                <a:cs typeface="Courier New"/>
              </a:rPr>
              <a:t> </a:t>
            </a:r>
            <a:r>
              <a:rPr lang="en-US" altLang="ja-JP" sz="2400" dirty="0" err="1">
                <a:solidFill>
                  <a:srgbClr val="FF0000"/>
                </a:solidFill>
                <a:latin typeface="Courier New"/>
                <a:ea typeface="MS PGothic" charset="0"/>
                <a:cs typeface="Courier New"/>
              </a:rPr>
              <a:t>list_head</a:t>
            </a:r>
            <a:r>
              <a:rPr lang="en-US" altLang="ja-JP" sz="2400" dirty="0">
                <a:solidFill>
                  <a:srgbClr val="FF0000"/>
                </a:solidFill>
                <a:latin typeface="Courier New"/>
                <a:ea typeface="MS PGothic" charset="0"/>
                <a:cs typeface="Courier New"/>
              </a:rPr>
              <a:t> children; /* this process</a:t>
            </a:r>
            <a:r>
              <a:rPr lang="ja-JP" altLang="en-US" sz="2400" dirty="0">
                <a:solidFill>
                  <a:srgbClr val="FF0000"/>
                </a:solidFill>
                <a:latin typeface="Courier New"/>
                <a:ea typeface="MS PGothic" charset="0"/>
                <a:cs typeface="Courier New"/>
              </a:rPr>
              <a:t>’</a:t>
            </a:r>
            <a:r>
              <a:rPr lang="en-US" altLang="ja-JP" sz="2400" dirty="0">
                <a:solidFill>
                  <a:srgbClr val="FF0000"/>
                </a:solidFill>
                <a:latin typeface="Courier New"/>
                <a:ea typeface="MS PGothic" charset="0"/>
                <a:cs typeface="Courier New"/>
              </a:rPr>
              <a:t>s children */</a:t>
            </a:r>
            <a:r>
              <a:rPr lang="en-US" altLang="ja-JP" sz="2400" dirty="0">
                <a:latin typeface="Courier New"/>
                <a:ea typeface="MS PGothic" charset="0"/>
                <a:cs typeface="Courier New"/>
              </a:rPr>
              <a:t> </a:t>
            </a:r>
            <a:br>
              <a:rPr lang="en-US" altLang="ja-JP" sz="2400" dirty="0">
                <a:latin typeface="Courier New"/>
                <a:ea typeface="MS PGothic" charset="0"/>
                <a:cs typeface="Courier New"/>
              </a:rPr>
            </a:br>
            <a:r>
              <a:rPr lang="en-US" altLang="ja-JP" sz="2400" dirty="0" err="1">
                <a:latin typeface="Courier New"/>
                <a:ea typeface="MS PGothic" charset="0"/>
                <a:cs typeface="Courier New"/>
              </a:rPr>
              <a:t>struct</a:t>
            </a:r>
            <a:r>
              <a:rPr lang="en-US" altLang="ja-JP" sz="2400" dirty="0">
                <a:latin typeface="Courier New"/>
                <a:ea typeface="MS PGothic" charset="0"/>
                <a:cs typeface="Courier New"/>
              </a:rPr>
              <a:t> </a:t>
            </a:r>
            <a:r>
              <a:rPr lang="en-US" altLang="ja-JP" sz="2400" dirty="0" err="1">
                <a:latin typeface="Courier New"/>
                <a:ea typeface="MS PGothic" charset="0"/>
                <a:cs typeface="Courier New"/>
              </a:rPr>
              <a:t>files_struct</a:t>
            </a:r>
            <a:r>
              <a:rPr lang="en-US" altLang="ja-JP" sz="2400" dirty="0">
                <a:latin typeface="Courier New"/>
                <a:ea typeface="MS PGothic" charset="0"/>
                <a:cs typeface="Courier New"/>
              </a:rPr>
              <a:t> *files; /* list of open files */ </a:t>
            </a:r>
            <a:br>
              <a:rPr lang="en-US" altLang="ja-JP" sz="2400" dirty="0">
                <a:latin typeface="Courier New"/>
                <a:ea typeface="MS PGothic" charset="0"/>
                <a:cs typeface="Courier New"/>
              </a:rPr>
            </a:br>
            <a:r>
              <a:rPr lang="en-US" altLang="ja-JP" sz="2400" dirty="0" err="1">
                <a:latin typeface="Courier New"/>
                <a:ea typeface="MS PGothic" charset="0"/>
                <a:cs typeface="Courier New"/>
              </a:rPr>
              <a:t>struct</a:t>
            </a:r>
            <a:r>
              <a:rPr lang="en-US" altLang="ja-JP" sz="2400" dirty="0">
                <a:latin typeface="Courier New"/>
                <a:ea typeface="MS PGothic" charset="0"/>
                <a:cs typeface="Courier New"/>
              </a:rPr>
              <a:t> </a:t>
            </a:r>
            <a:r>
              <a:rPr lang="en-US" altLang="ja-JP" sz="2400" dirty="0" err="1">
                <a:latin typeface="Courier New"/>
                <a:ea typeface="MS PGothic" charset="0"/>
                <a:cs typeface="Courier New"/>
              </a:rPr>
              <a:t>mm_struct</a:t>
            </a:r>
            <a:r>
              <a:rPr lang="en-US" altLang="ja-JP" sz="2400" dirty="0">
                <a:latin typeface="Courier New"/>
                <a:ea typeface="MS PGothic" charset="0"/>
                <a:cs typeface="Courier New"/>
              </a:rPr>
              <a:t> *mm; /* address space of this process */</a:t>
            </a:r>
            <a:endParaRPr lang="en-US" sz="2400" dirty="0">
              <a:latin typeface="Courier New"/>
              <a:ea typeface="MS PGothic" charset="0"/>
              <a:cs typeface="Courier New"/>
            </a:endParaRPr>
          </a:p>
        </p:txBody>
      </p:sp>
      <p:pic>
        <p:nvPicPr>
          <p:cNvPr id="14340" name="Picture 3" descr="C:\Users\as668\Desktop\in-3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4419600"/>
            <a:ext cx="6197839" cy="213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4"/>
          </p:nvPr>
        </p:nvSpPr>
        <p:spPr/>
        <p:txBody>
          <a:bodyPr/>
          <a:lstStyle/>
          <a:p>
            <a:fld id="{8353CCE1-ED68-4673-B2B8-9A8ACC32B759}" type="slidenum">
              <a:rPr lang="en-US" smtClean="0"/>
              <a:pPr/>
              <a:t>6</a:t>
            </a:fld>
            <a:endParaRPr lang="en-US" dirty="0"/>
          </a:p>
        </p:txBody>
      </p:sp>
    </p:spTree>
    <p:extLst>
      <p:ext uri="{BB962C8B-B14F-4D97-AF65-F5344CB8AC3E}">
        <p14:creationId xmlns:p14="http://schemas.microsoft.com/office/powerpoint/2010/main" val="311035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7696200" y="1114425"/>
            <a:ext cx="4386264" cy="2286000"/>
          </a:xfrm>
        </p:spPr>
        <p:txBody>
          <a:bodyPr>
            <a:noAutofit/>
          </a:bodyPr>
          <a:lstStyle/>
          <a:p>
            <a:pPr algn="l" eaLnBrk="1" hangingPunct="1"/>
            <a:r>
              <a:rPr lang="en-US" dirty="0">
                <a:ea typeface="MS PGothic" charset="0"/>
              </a:rPr>
              <a:t>How to use PCB?</a:t>
            </a:r>
            <a:br>
              <a:rPr lang="en-US" dirty="0">
                <a:ea typeface="MS PGothic" charset="0"/>
              </a:rPr>
            </a:br>
            <a:r>
              <a:rPr lang="en-US" sz="2800" dirty="0">
                <a:solidFill>
                  <a:srgbClr val="FF0000"/>
                </a:solidFill>
                <a:ea typeface="MS PGothic" charset="0"/>
              </a:rPr>
              <a:t>Example 1: </a:t>
            </a:r>
            <a:r>
              <a:rPr lang="en-US" sz="2800" dirty="0">
                <a:ea typeface="MS PGothic" charset="0"/>
              </a:rPr>
              <a:t>Ready Queue and Various I/O Device Queues</a:t>
            </a:r>
          </a:p>
        </p:txBody>
      </p:sp>
      <p:pic>
        <p:nvPicPr>
          <p:cNvPr id="163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4" y="381000"/>
            <a:ext cx="7069279" cy="609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8353CCE1-ED68-4673-B2B8-9A8ACC32B759}" type="slidenum">
              <a:rPr lang="en-US" smtClean="0"/>
              <a:pPr/>
              <a:t>7</a:t>
            </a:fld>
            <a:endParaRPr lang="en-US"/>
          </a:p>
        </p:txBody>
      </p:sp>
    </p:spTree>
    <p:extLst>
      <p:ext uri="{BB962C8B-B14F-4D97-AF65-F5344CB8AC3E}">
        <p14:creationId xmlns:p14="http://schemas.microsoft.com/office/powerpoint/2010/main" val="590485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314" y="228600"/>
            <a:ext cx="8674486" cy="6486526"/>
          </a:xfrm>
          <a:prstGeom prst="rect">
            <a:avLst/>
          </a:prstGeom>
        </p:spPr>
      </p:pic>
      <p:sp>
        <p:nvSpPr>
          <p:cNvPr id="2" name="Slide Number Placeholder 1"/>
          <p:cNvSpPr>
            <a:spLocks noGrp="1"/>
          </p:cNvSpPr>
          <p:nvPr>
            <p:ph type="sldNum" sz="quarter" idx="12"/>
          </p:nvPr>
        </p:nvSpPr>
        <p:spPr/>
        <p:txBody>
          <a:bodyPr/>
          <a:lstStyle/>
          <a:p>
            <a:fld id="{8353CCE1-ED68-4673-B2B8-9A8ACC32B759}" type="slidenum">
              <a:rPr lang="en-US" smtClean="0"/>
              <a:pPr/>
              <a:t>8</a:t>
            </a:fld>
            <a:endParaRPr lang="en-US"/>
          </a:p>
        </p:txBody>
      </p:sp>
      <p:sp>
        <p:nvSpPr>
          <p:cNvPr id="9" name="Title 1"/>
          <p:cNvSpPr>
            <a:spLocks noGrp="1"/>
          </p:cNvSpPr>
          <p:nvPr>
            <p:ph type="title"/>
          </p:nvPr>
        </p:nvSpPr>
        <p:spPr>
          <a:xfrm>
            <a:off x="8077199" y="1676400"/>
            <a:ext cx="4105275" cy="1554380"/>
          </a:xfrm>
        </p:spPr>
        <p:txBody>
          <a:bodyPr>
            <a:noAutofit/>
          </a:bodyPr>
          <a:lstStyle/>
          <a:p>
            <a:pPr algn="ctr"/>
            <a:r>
              <a:rPr lang="en-US" sz="4400" b="0" dirty="0">
                <a:ea typeface="MS PGothic" charset="0"/>
              </a:rPr>
              <a:t>How to use PCB?</a:t>
            </a:r>
            <a:br>
              <a:rPr lang="en-US" sz="4400" b="0" dirty="0"/>
            </a:br>
            <a:r>
              <a:rPr lang="en-US" sz="2800" b="0" dirty="0">
                <a:solidFill>
                  <a:srgbClr val="FF0000"/>
                </a:solidFill>
              </a:rPr>
              <a:t>Example 2: </a:t>
            </a:r>
            <a:r>
              <a:rPr lang="en-US" sz="2800" b="0" dirty="0"/>
              <a:t>CPU Switch from Process to Process</a:t>
            </a:r>
          </a:p>
        </p:txBody>
      </p:sp>
    </p:spTree>
    <p:extLst>
      <p:ext uri="{BB962C8B-B14F-4D97-AF65-F5344CB8AC3E}">
        <p14:creationId xmlns:p14="http://schemas.microsoft.com/office/powerpoint/2010/main" val="74454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981200" y="166688"/>
            <a:ext cx="8229600" cy="823912"/>
          </a:xfrm>
        </p:spPr>
        <p:txBody>
          <a:bodyPr>
            <a:normAutofit fontScale="90000"/>
          </a:bodyPr>
          <a:lstStyle/>
          <a:p>
            <a:pPr eaLnBrk="1" hangingPunct="1"/>
            <a:r>
              <a:rPr lang="en-US" sz="4900" dirty="0">
                <a:ea typeface="MS PGothic" charset="0"/>
              </a:rPr>
              <a:t>Contex</a:t>
            </a:r>
            <a:r>
              <a:rPr lang="en-US" dirty="0">
                <a:ea typeface="MS PGothic" charset="0"/>
              </a:rPr>
              <a:t>t Switch</a:t>
            </a:r>
          </a:p>
        </p:txBody>
      </p:sp>
      <p:sp>
        <p:nvSpPr>
          <p:cNvPr id="21507" name="Rectangle 3"/>
          <p:cNvSpPr>
            <a:spLocks noGrp="1" noChangeArrowheads="1"/>
          </p:cNvSpPr>
          <p:nvPr>
            <p:ph type="body" idx="1"/>
          </p:nvPr>
        </p:nvSpPr>
        <p:spPr>
          <a:xfrm>
            <a:off x="609600" y="990600"/>
            <a:ext cx="10820400" cy="5410200"/>
          </a:xfrm>
        </p:spPr>
        <p:txBody>
          <a:bodyPr>
            <a:normAutofit/>
          </a:bodyPr>
          <a:lstStyle/>
          <a:p>
            <a:r>
              <a:rPr lang="en-US" sz="3500" dirty="0">
                <a:ea typeface="MS PGothic" charset="0"/>
              </a:rPr>
              <a:t>When CPU switches to another process</a:t>
            </a:r>
          </a:p>
          <a:p>
            <a:pPr lvl="1"/>
            <a:r>
              <a:rPr lang="en-US" sz="3000" dirty="0">
                <a:ea typeface="MS PGothic" charset="0"/>
              </a:rPr>
              <a:t>OS must </a:t>
            </a:r>
            <a:r>
              <a:rPr lang="en-US" sz="3000" dirty="0">
                <a:solidFill>
                  <a:srgbClr val="FF0000"/>
                </a:solidFill>
                <a:ea typeface="MS PGothic" charset="0"/>
              </a:rPr>
              <a:t>save the state</a:t>
            </a:r>
            <a:r>
              <a:rPr lang="en-US" sz="3000" b="1" dirty="0">
                <a:solidFill>
                  <a:srgbClr val="FF0000"/>
                </a:solidFill>
                <a:ea typeface="MS PGothic" charset="0"/>
              </a:rPr>
              <a:t> </a:t>
            </a:r>
            <a:r>
              <a:rPr lang="en-US" sz="3000" dirty="0">
                <a:ea typeface="MS PGothic" charset="0"/>
              </a:rPr>
              <a:t>of the old process </a:t>
            </a:r>
          </a:p>
          <a:p>
            <a:pPr lvl="1"/>
            <a:r>
              <a:rPr lang="en-US" sz="3000" dirty="0">
                <a:ea typeface="MS PGothic" charset="0"/>
              </a:rPr>
              <a:t>load </a:t>
            </a:r>
            <a:r>
              <a:rPr lang="en-US" sz="3000" dirty="0">
                <a:solidFill>
                  <a:srgbClr val="FF0000"/>
                </a:solidFill>
                <a:ea typeface="MS PGothic" charset="0"/>
              </a:rPr>
              <a:t>the saved state </a:t>
            </a:r>
            <a:r>
              <a:rPr lang="en-US" sz="3000" dirty="0">
                <a:ea typeface="MS PGothic" charset="0"/>
              </a:rPr>
              <a:t>for the new process via a </a:t>
            </a:r>
            <a:r>
              <a:rPr lang="en-US" sz="3000" b="1" u="sng" dirty="0">
                <a:solidFill>
                  <a:srgbClr val="FF0000"/>
                </a:solidFill>
                <a:ea typeface="MS PGothic" charset="0"/>
              </a:rPr>
              <a:t>context switch</a:t>
            </a:r>
            <a:endParaRPr lang="en-US" sz="3000" u="sng" dirty="0">
              <a:solidFill>
                <a:srgbClr val="FF0000"/>
              </a:solidFill>
              <a:ea typeface="MS PGothic" charset="0"/>
            </a:endParaRPr>
          </a:p>
          <a:p>
            <a:r>
              <a:rPr lang="en-US" sz="3500" b="1" dirty="0">
                <a:solidFill>
                  <a:srgbClr val="FF0000"/>
                </a:solidFill>
                <a:ea typeface="MS PGothic" charset="0"/>
              </a:rPr>
              <a:t>Context </a:t>
            </a:r>
            <a:r>
              <a:rPr lang="en-US" sz="3500" dirty="0">
                <a:ea typeface="MS PGothic" charset="0"/>
              </a:rPr>
              <a:t>of a process represented in the PCB</a:t>
            </a:r>
          </a:p>
          <a:p>
            <a:endParaRPr lang="en-US" dirty="0">
              <a:ea typeface="MS PGothic" charset="0"/>
            </a:endParaRPr>
          </a:p>
          <a:p>
            <a:pPr lvl="1"/>
            <a:endParaRPr lang="en-US" dirty="0">
              <a:ea typeface="MS PGothic" charset="0"/>
            </a:endParaRPr>
          </a:p>
          <a:p>
            <a:endParaRPr lang="en-US" dirty="0">
              <a:ea typeface="MS PGothic" charset="0"/>
            </a:endParaRPr>
          </a:p>
          <a:p>
            <a:endParaRPr lang="en-US" dirty="0">
              <a:ea typeface="MS PGothic" charset="0"/>
            </a:endParaRPr>
          </a:p>
        </p:txBody>
      </p:sp>
      <p:sp>
        <p:nvSpPr>
          <p:cNvPr id="2" name="Rectangle 1"/>
          <p:cNvSpPr/>
          <p:nvPr/>
        </p:nvSpPr>
        <p:spPr>
          <a:xfrm>
            <a:off x="342900" y="3540236"/>
            <a:ext cx="11506200" cy="2246769"/>
          </a:xfrm>
          <a:prstGeom prst="rect">
            <a:avLst/>
          </a:prstGeom>
        </p:spPr>
        <p:txBody>
          <a:bodyPr wrap="square">
            <a:spAutoFit/>
          </a:bodyPr>
          <a:lstStyle/>
          <a:p>
            <a:r>
              <a:rPr lang="en-US" sz="2800" dirty="0">
                <a:solidFill>
                  <a:srgbClr val="FF0000"/>
                </a:solidFill>
                <a:latin typeface="+mn-lt"/>
                <a:ea typeface="MS PGothic" charset="0"/>
              </a:rPr>
              <a:t>Exercise  5 (</a:t>
            </a:r>
            <a:r>
              <a:rPr lang="en-US" sz="2800" dirty="0" err="1">
                <a:solidFill>
                  <a:srgbClr val="FF0000"/>
                </a:solidFill>
                <a:latin typeface="+mn-lt"/>
                <a:ea typeface="MS PGothic" charset="0"/>
              </a:rPr>
              <a:t>Plickers</a:t>
            </a:r>
            <a:r>
              <a:rPr lang="en-US" sz="2800" dirty="0">
                <a:solidFill>
                  <a:srgbClr val="FF0000"/>
                </a:solidFill>
                <a:latin typeface="+mn-lt"/>
                <a:ea typeface="MS PGothic" charset="0"/>
              </a:rPr>
              <a:t>): </a:t>
            </a:r>
            <a:r>
              <a:rPr lang="en-US" sz="2800" dirty="0">
                <a:latin typeface="+mn-lt"/>
                <a:ea typeface="MS PGothic" charset="0"/>
              </a:rPr>
              <a:t>The context-switch time is OS overhead. The context-switch overhead depends on the following factors except. (1 Minute) </a:t>
            </a:r>
          </a:p>
          <a:p>
            <a:endParaRPr lang="en-US" sz="2800" dirty="0">
              <a:latin typeface="+mn-lt"/>
              <a:ea typeface="MS PGothic" charset="0"/>
            </a:endParaRPr>
          </a:p>
          <a:p>
            <a:r>
              <a:rPr lang="en-US" sz="2800" dirty="0">
                <a:latin typeface="+mn-lt"/>
                <a:ea typeface="MS PGothic" charset="0"/>
              </a:rPr>
              <a:t>A. The complexity of the OS and PCB       B. Open source operating systems</a:t>
            </a:r>
          </a:p>
          <a:p>
            <a:r>
              <a:rPr lang="en-US" sz="2800" dirty="0">
                <a:latin typeface="+mn-lt"/>
                <a:ea typeface="MS PGothic" charset="0"/>
              </a:rPr>
              <a:t>C. Multiple sets of registers per CPU        D. Multiple contexts loaded at once.</a:t>
            </a:r>
          </a:p>
        </p:txBody>
      </p:sp>
      <p:sp>
        <p:nvSpPr>
          <p:cNvPr id="3" name="Slide Number Placeholder 2"/>
          <p:cNvSpPr>
            <a:spLocks noGrp="1"/>
          </p:cNvSpPr>
          <p:nvPr>
            <p:ph type="sldNum" sz="quarter" idx="4"/>
          </p:nvPr>
        </p:nvSpPr>
        <p:spPr/>
        <p:txBody>
          <a:bodyPr/>
          <a:lstStyle/>
          <a:p>
            <a:fld id="{8353CCE1-ED68-4673-B2B8-9A8ACC32B759}" type="slidenum">
              <a:rPr lang="en-US" smtClean="0"/>
              <a:pPr/>
              <a:t>9</a:t>
            </a:fld>
            <a:endParaRPr lang="en-US" dirty="0"/>
          </a:p>
        </p:txBody>
      </p:sp>
    </p:spTree>
    <p:extLst>
      <p:ext uri="{BB962C8B-B14F-4D97-AF65-F5344CB8AC3E}">
        <p14:creationId xmlns:p14="http://schemas.microsoft.com/office/powerpoint/2010/main" val="116059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2856</TotalTime>
  <Words>4449</Words>
  <Application>Microsoft Macintosh PowerPoint</Application>
  <PresentationFormat>Widescreen</PresentationFormat>
  <Paragraphs>499</Paragraphs>
  <Slides>24</Slides>
  <Notes>21</Notes>
  <HiddenSlides>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ＭＳ Ｐゴシック</vt:lpstr>
      <vt:lpstr>ＭＳ Ｐゴシック</vt:lpstr>
      <vt:lpstr>SimSun</vt:lpstr>
      <vt:lpstr>Arial</vt:lpstr>
      <vt:lpstr>Calibri</vt:lpstr>
      <vt:lpstr>Courier New</vt:lpstr>
      <vt:lpstr>Helvetica</vt:lpstr>
      <vt:lpstr>Monotype Sorts</vt:lpstr>
      <vt:lpstr>Wingdings</vt:lpstr>
      <vt:lpstr>Custom Design</vt:lpstr>
      <vt:lpstr>PowerPoint Presentation</vt:lpstr>
      <vt:lpstr>COMP 3500  Introduction to Operating Systems  Process Management: Process Control</vt:lpstr>
      <vt:lpstr>Recap: What is a process?</vt:lpstr>
      <vt:lpstr>Process Elements: Data Structures</vt:lpstr>
      <vt:lpstr>Process Control Block</vt:lpstr>
      <vt:lpstr>Process Representation in Linux</vt:lpstr>
      <vt:lpstr>How to use PCB? Example 1: Ready Queue and Various I/O Device Queues</vt:lpstr>
      <vt:lpstr>How to use PCB? Example 2: CPU Switch from Process to Process</vt:lpstr>
      <vt:lpstr>Context Switch</vt:lpstr>
      <vt:lpstr>PowerPoint Presentation</vt:lpstr>
      <vt:lpstr>Two-State Process Model</vt:lpstr>
      <vt:lpstr>Two-State Process Model</vt:lpstr>
      <vt:lpstr>Five-State Process Model</vt:lpstr>
      <vt:lpstr>PowerPoint Presentation</vt:lpstr>
      <vt:lpstr>PowerPoint Presentation</vt:lpstr>
      <vt:lpstr>Suspended Processes: Swapping</vt:lpstr>
      <vt:lpstr>PowerPoint Presentation</vt:lpstr>
      <vt:lpstr>Summary</vt:lpstr>
      <vt:lpstr>PowerPoint Presentation</vt:lpstr>
      <vt:lpstr>Communications Models </vt:lpstr>
      <vt:lpstr>Producer-Consumer Problem An Inadequate Solution</vt:lpstr>
      <vt:lpstr>Examples of IPC Systems – POSIX POSIX Shared Memory</vt:lpstr>
      <vt:lpstr>Socket Communication</vt:lpstr>
      <vt:lpstr>Remote Procedure Calls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Xiao Qin</cp:lastModifiedBy>
  <cp:revision>258</cp:revision>
  <dcterms:created xsi:type="dcterms:W3CDTF">2006-08-16T00:00:00Z</dcterms:created>
  <dcterms:modified xsi:type="dcterms:W3CDTF">2018-09-10T17:35:03Z</dcterms:modified>
</cp:coreProperties>
</file>